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embeddedFontLst>
    <p:embeddedFont>
      <p:font typeface="Nunito Sans" pitchFamily="2" charset="0"/>
      <p:regular r:id="rId13"/>
      <p:bold r:id="rId14"/>
      <p:italic r:id="rId15"/>
      <p:boldItalic r:id="rId16"/>
    </p:embeddedFont>
    <p:embeddedFont>
      <p:font typeface="Raleway" pitchFamily="2" charset="0"/>
      <p:regular r:id="rId17"/>
      <p:bold r:id="rId18"/>
      <p:italic r:id="rId19"/>
      <p:bold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5" roundtripDataSignature="AMtx7mjp7q3EZ1EhFTVAZDzzSISnlCifs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1DB80A-5F32-46CD-BFC6-7E7AE48ADED0}" v="10" dt="2026-01-28T10:34:57.575"/>
    <p1510:client id="{C171641C-9E1A-475F-AF1A-9504BD902BFC}" v="6" dt="2026-01-28T10:36:20.1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customschemas.google.com/relationships/presentationmetadata" Target="meta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7.fntdata"/><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va Bajema" userId="mkTEb//I/cwAzHvL5qjk/KtKuvRuWP5zn/kJBD7bVJc=" providerId="None" clId="Web-{C171641C-9E1A-475F-AF1A-9504BD902BFC}"/>
    <pc:docChg chg="modSld">
      <pc:chgData name="Eva Bajema" userId="mkTEb//I/cwAzHvL5qjk/KtKuvRuWP5zn/kJBD7bVJc=" providerId="None" clId="Web-{C171641C-9E1A-475F-AF1A-9504BD902BFC}" dt="2026-01-28T10:36:20.132" v="2" actId="20577"/>
      <pc:docMkLst>
        <pc:docMk/>
      </pc:docMkLst>
      <pc:sldChg chg="modSp">
        <pc:chgData name="Eva Bajema" userId="mkTEb//I/cwAzHvL5qjk/KtKuvRuWP5zn/kJBD7bVJc=" providerId="None" clId="Web-{C171641C-9E1A-475F-AF1A-9504BD902BFC}" dt="2026-01-28T10:36:20.132" v="2" actId="20577"/>
        <pc:sldMkLst>
          <pc:docMk/>
          <pc:sldMk cId="0" sldId="258"/>
        </pc:sldMkLst>
        <pc:spChg chg="mod">
          <ac:chgData name="Eva Bajema" userId="mkTEb//I/cwAzHvL5qjk/KtKuvRuWP5zn/kJBD7bVJc=" providerId="None" clId="Web-{C171641C-9E1A-475F-AF1A-9504BD902BFC}" dt="2026-01-28T10:36:20.132" v="2" actId="20577"/>
          <ac:spMkLst>
            <pc:docMk/>
            <pc:sldMk cId="0" sldId="258"/>
            <ac:spMk id="117" creationId="{00000000-0000-0000-0000-000000000000}"/>
          </ac:spMkLst>
        </pc:spChg>
      </pc:sldChg>
    </pc:docChg>
  </pc:docChgLst>
  <pc:docChgLst>
    <pc:chgData name="Eva Bajema" userId="mkTEb//I/cwAzHvL5qjk/KtKuvRuWP5zn/kJBD7bVJc=" providerId="None" clId="Web-{021DB80A-5F32-46CD-BFC6-7E7AE48ADED0}"/>
    <pc:docChg chg="modSld">
      <pc:chgData name="Eva Bajema" userId="mkTEb//I/cwAzHvL5qjk/KtKuvRuWP5zn/kJBD7bVJc=" providerId="None" clId="Web-{021DB80A-5F32-46CD-BFC6-7E7AE48ADED0}" dt="2026-01-28T10:34:57.560" v="5" actId="20577"/>
      <pc:docMkLst>
        <pc:docMk/>
      </pc:docMkLst>
      <pc:sldChg chg="modSp">
        <pc:chgData name="Eva Bajema" userId="mkTEb//I/cwAzHvL5qjk/KtKuvRuWP5zn/kJBD7bVJc=" providerId="None" clId="Web-{021DB80A-5F32-46CD-BFC6-7E7AE48ADED0}" dt="2026-01-28T10:34:57.560" v="5" actId="20577"/>
        <pc:sldMkLst>
          <pc:docMk/>
          <pc:sldMk cId="0" sldId="258"/>
        </pc:sldMkLst>
        <pc:spChg chg="mod">
          <ac:chgData name="Eva Bajema" userId="mkTEb//I/cwAzHvL5qjk/KtKuvRuWP5zn/kJBD7bVJc=" providerId="None" clId="Web-{021DB80A-5F32-46CD-BFC6-7E7AE48ADED0}" dt="2026-01-28T10:34:57.560" v="5" actId="20577"/>
          <ac:spMkLst>
            <pc:docMk/>
            <pc:sldMk cId="0" sldId="258"/>
            <ac:spMk id="117"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nl-NL" sz="1200" b="0" i="0" u="none" strike="noStrike" cap="none">
                <a:solidFill>
                  <a:schemeClr val="dk1"/>
                </a:solidFill>
                <a:latin typeface="Arial"/>
                <a:ea typeface="Arial"/>
                <a:cs typeface="Arial"/>
                <a:sym typeface="Arial"/>
              </a:rPr>
              <a:t>‹nr.›</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3504d3a2151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endParaRPr/>
          </a:p>
        </p:txBody>
      </p:sp>
      <p:sp>
        <p:nvSpPr>
          <p:cNvPr id="97" name="Google Shape;97;g3504d3a2151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34e4c84a48f_0_10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9" name="Google Shape;109;g34e4c84a48f_0_1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 name="Google Shape;124;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endParaRPr/>
          </a:p>
        </p:txBody>
      </p:sp>
      <p:sp>
        <p:nvSpPr>
          <p:cNvPr id="125" name="Google Shape;125;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NL"/>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endParaRPr/>
          </a:p>
        </p:txBody>
      </p:sp>
      <p:sp>
        <p:nvSpPr>
          <p:cNvPr id="140" name="Google Shape;14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36b08e1f3d0_0_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endParaRPr/>
          </a:p>
        </p:txBody>
      </p:sp>
      <p:sp>
        <p:nvSpPr>
          <p:cNvPr id="155" name="Google Shape;155;g36b08e1f3d0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6b08e1f3d0_0_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endParaRPr/>
          </a:p>
        </p:txBody>
      </p:sp>
      <p:sp>
        <p:nvSpPr>
          <p:cNvPr id="170" name="Google Shape;170;g36b08e1f3d0_0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355a81601f4_0_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endParaRPr/>
          </a:p>
        </p:txBody>
      </p:sp>
      <p:sp>
        <p:nvSpPr>
          <p:cNvPr id="185" name="Google Shape;185;g355a81601f4_0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endParaRPr/>
          </a:p>
        </p:txBody>
      </p:sp>
      <p:sp>
        <p:nvSpPr>
          <p:cNvPr id="200" name="Google Shape;20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5" name="Google Shape;21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dia" type="title">
  <p:cSld name="TITLE">
    <p:spTree>
      <p:nvGrpSpPr>
        <p:cNvPr id="1" name="Shape 15"/>
        <p:cNvGrpSpPr/>
        <p:nvPr/>
      </p:nvGrpSpPr>
      <p:grpSpPr>
        <a:xfrm>
          <a:off x="0" y="0"/>
          <a:ext cx="0" cy="0"/>
          <a:chOff x="0" y="0"/>
          <a:chExt cx="0" cy="0"/>
        </a:xfrm>
      </p:grpSpPr>
      <p:sp>
        <p:nvSpPr>
          <p:cNvPr id="16" name="Google Shape;16;p1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en object" type="obj">
  <p:cSld name="OBJECT">
    <p:spTree>
      <p:nvGrpSpPr>
        <p:cNvPr id="1" name="Shape 21"/>
        <p:cNvGrpSpPr/>
        <p:nvPr/>
      </p:nvGrpSpPr>
      <p:grpSpPr>
        <a:xfrm>
          <a:off x="0" y="0"/>
          <a:ext cx="0" cy="0"/>
          <a:chOff x="0" y="0"/>
          <a:chExt cx="0" cy="0"/>
        </a:xfrm>
      </p:grpSpPr>
      <p:sp>
        <p:nvSpPr>
          <p:cNvPr id="22" name="Google Shape;2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ekop" type="secHead">
  <p:cSld name="SECTION_HEADER">
    <p:spTree>
      <p:nvGrpSpPr>
        <p:cNvPr id="1" name="Shape 27"/>
        <p:cNvGrpSpPr/>
        <p:nvPr/>
      </p:nvGrpSpPr>
      <p:grpSpPr>
        <a:xfrm>
          <a:off x="0" y="0"/>
          <a:ext cx="0" cy="0"/>
          <a:chOff x="0" y="0"/>
          <a:chExt cx="0" cy="0"/>
        </a:xfrm>
      </p:grpSpPr>
      <p:sp>
        <p:nvSpPr>
          <p:cNvPr id="28" name="Google Shape;28;p1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1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30" name="Google Shape;3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nhoud van twee" type="twoObj">
  <p:cSld name="TWO_OBJECTS">
    <p:spTree>
      <p:nvGrpSpPr>
        <p:cNvPr id="1" name="Shape 33"/>
        <p:cNvGrpSpPr/>
        <p:nvPr/>
      </p:nvGrpSpPr>
      <p:grpSpPr>
        <a:xfrm>
          <a:off x="0" y="0"/>
          <a:ext cx="0" cy="0"/>
          <a:chOff x="0" y="0"/>
          <a:chExt cx="0" cy="0"/>
        </a:xfrm>
      </p:grpSpPr>
      <p:sp>
        <p:nvSpPr>
          <p:cNvPr id="34" name="Google Shape;34;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Vergelijking" type="twoTxTwoObj">
  <p:cSld name="TWO_OBJECTS_WITH_TEXT">
    <p:spTree>
      <p:nvGrpSpPr>
        <p:cNvPr id="1" name="Shape 40"/>
        <p:cNvGrpSpPr/>
        <p:nvPr/>
      </p:nvGrpSpPr>
      <p:grpSpPr>
        <a:xfrm>
          <a:off x="0" y="0"/>
          <a:ext cx="0" cy="0"/>
          <a:chOff x="0" y="0"/>
          <a:chExt cx="0" cy="0"/>
        </a:xfrm>
      </p:grpSpPr>
      <p:sp>
        <p:nvSpPr>
          <p:cNvPr id="41" name="Google Shape;41;p1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Alleen titel" type="titleOnly">
  <p:cSld name="TITLE_ONLY">
    <p:spTree>
      <p:nvGrpSpPr>
        <p:cNvPr id="1" name="Shape 49"/>
        <p:cNvGrpSpPr/>
        <p:nvPr/>
      </p:nvGrpSpPr>
      <p:grpSpPr>
        <a:xfrm>
          <a:off x="0" y="0"/>
          <a:ext cx="0" cy="0"/>
          <a:chOff x="0" y="0"/>
          <a:chExt cx="0" cy="0"/>
        </a:xfrm>
      </p:grpSpPr>
      <p:sp>
        <p:nvSpPr>
          <p:cNvPr id="50" name="Google Shape;50;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Leeg" type="blank">
  <p:cSld name="BLANK">
    <p:spTree>
      <p:nvGrpSpPr>
        <p:cNvPr id="1" name="Shape 54"/>
        <p:cNvGrpSpPr/>
        <p:nvPr/>
      </p:nvGrpSpPr>
      <p:grpSpPr>
        <a:xfrm>
          <a:off x="0" y="0"/>
          <a:ext cx="0" cy="0"/>
          <a:chOff x="0" y="0"/>
          <a:chExt cx="0" cy="0"/>
        </a:xfrm>
      </p:grpSpPr>
      <p:sp>
        <p:nvSpPr>
          <p:cNvPr id="55" name="Google Shape;55;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houd met bijschrift" type="objTx">
  <p:cSld name="OBJECT_WITH_CAPTION_TEXT">
    <p:spTree>
      <p:nvGrpSpPr>
        <p:cNvPr id="1" name="Shape 58"/>
        <p:cNvGrpSpPr/>
        <p:nvPr/>
      </p:nvGrpSpPr>
      <p:grpSpPr>
        <a:xfrm>
          <a:off x="0" y="0"/>
          <a:ext cx="0" cy="0"/>
          <a:chOff x="0" y="0"/>
          <a:chExt cx="0" cy="0"/>
        </a:xfrm>
      </p:grpSpPr>
      <p:sp>
        <p:nvSpPr>
          <p:cNvPr id="59" name="Google Shape;59;p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1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Afbeelding met bijschrift" type="picTx">
  <p:cSld name="PICTURE_WITH_CAPTION_TEXT">
    <p:spTree>
      <p:nvGrpSpPr>
        <p:cNvPr id="1" name="Shape 65"/>
        <p:cNvGrpSpPr/>
        <p:nvPr/>
      </p:nvGrpSpPr>
      <p:grpSpPr>
        <a:xfrm>
          <a:off x="0" y="0"/>
          <a:ext cx="0" cy="0"/>
          <a:chOff x="0" y="0"/>
          <a:chExt cx="0" cy="0"/>
        </a:xfrm>
      </p:grpSpPr>
      <p:sp>
        <p:nvSpPr>
          <p:cNvPr id="66" name="Google Shape;66;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0"/>
          <p:cNvSpPr>
            <a:spLocks noGrp="1"/>
          </p:cNvSpPr>
          <p:nvPr>
            <p:ph type="pic" idx="2"/>
          </p:nvPr>
        </p:nvSpPr>
        <p:spPr>
          <a:xfrm>
            <a:off x="5183188" y="987425"/>
            <a:ext cx="6172200" cy="4873625"/>
          </a:xfrm>
          <a:prstGeom prst="rect">
            <a:avLst/>
          </a:prstGeom>
          <a:noFill/>
          <a:ln>
            <a:noFill/>
          </a:ln>
        </p:spPr>
      </p:sp>
      <p:sp>
        <p:nvSpPr>
          <p:cNvPr id="68" name="Google Shape;68;p2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en verticale tekst" type="vertTx">
  <p:cSld name="VERTICAL_TEXT">
    <p:spTree>
      <p:nvGrpSpPr>
        <p:cNvPr id="1" name="Shape 72"/>
        <p:cNvGrpSpPr/>
        <p:nvPr/>
      </p:nvGrpSpPr>
      <p:grpSpPr>
        <a:xfrm>
          <a:off x="0" y="0"/>
          <a:ext cx="0" cy="0"/>
          <a:chOff x="0" y="0"/>
          <a:chExt cx="0" cy="0"/>
        </a:xfrm>
      </p:grpSpPr>
      <p:sp>
        <p:nvSpPr>
          <p:cNvPr id="73" name="Google Shape;73;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e titel en tekst" type="vertTitleAndTx">
  <p:cSld name="VERTICAL_TITLE_AND_VERTICAL_TEXT">
    <p:spTree>
      <p:nvGrpSpPr>
        <p:cNvPr id="1" name="Shape 78"/>
        <p:cNvGrpSpPr/>
        <p:nvPr/>
      </p:nvGrpSpPr>
      <p:grpSpPr>
        <a:xfrm>
          <a:off x="0" y="0"/>
          <a:ext cx="0" cy="0"/>
          <a:chOff x="0" y="0"/>
          <a:chExt cx="0" cy="0"/>
        </a:xfrm>
      </p:grpSpPr>
      <p:sp>
        <p:nvSpPr>
          <p:cNvPr id="79" name="Google Shape;79;p2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NL"/>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9.jpg"/><Relationship Id="rId7"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hyperlink" Target="http://www.landmerk.nl/" TargetMode="External"/><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9" name="Google Shape;89;p1"/>
          <p:cNvSpPr/>
          <p:nvPr/>
        </p:nvSpPr>
        <p:spPr>
          <a:xfrm>
            <a:off x="0" y="0"/>
            <a:ext cx="12192000" cy="6858000"/>
          </a:xfrm>
          <a:prstGeom prst="rect">
            <a:avLst/>
          </a:prstGeom>
          <a:gradFill>
            <a:gsLst>
              <a:gs pos="0">
                <a:srgbClr val="156076"/>
              </a:gs>
              <a:gs pos="22000">
                <a:srgbClr val="156076"/>
              </a:gs>
              <a:gs pos="100000">
                <a:srgbClr val="55A4BB"/>
              </a:gs>
            </a:gsLst>
            <a:lin ang="2700000" scaled="0"/>
          </a:gra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90" name="Google Shape;90;p1"/>
          <p:cNvSpPr txBox="1"/>
          <p:nvPr/>
        </p:nvSpPr>
        <p:spPr>
          <a:xfrm>
            <a:off x="874644" y="2113738"/>
            <a:ext cx="5121965" cy="15696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nl-NL" sz="2400" b="0" i="0" u="none" strike="noStrike" cap="none">
                <a:solidFill>
                  <a:schemeClr val="lt1"/>
                </a:solidFill>
                <a:latin typeface="Raleway"/>
                <a:ea typeface="Raleway"/>
                <a:cs typeface="Raleway"/>
                <a:sym typeface="Raleway"/>
              </a:rPr>
              <a:t>Stichting</a:t>
            </a:r>
            <a:endParaRPr sz="1800" b="0" i="0" u="none" strike="noStrike" cap="none">
              <a:solidFill>
                <a:schemeClr val="lt1"/>
              </a:solidFill>
              <a:latin typeface="Raleway"/>
              <a:ea typeface="Raleway"/>
              <a:cs typeface="Raleway"/>
              <a:sym typeface="Raleway"/>
            </a:endParaRPr>
          </a:p>
          <a:p>
            <a:pPr marL="0" marR="0" lvl="0" indent="0" algn="l" rtl="0">
              <a:lnSpc>
                <a:spcPct val="100000"/>
              </a:lnSpc>
              <a:spcBef>
                <a:spcPts val="0"/>
              </a:spcBef>
              <a:spcAft>
                <a:spcPts val="0"/>
              </a:spcAft>
              <a:buClr>
                <a:srgbClr val="000000"/>
              </a:buClr>
              <a:buSzPts val="7200"/>
              <a:buFont typeface="Arial"/>
              <a:buNone/>
            </a:pPr>
            <a:r>
              <a:rPr lang="nl-NL" sz="7200" b="1" i="0" u="none" strike="noStrike" cap="none">
                <a:solidFill>
                  <a:schemeClr val="lt1"/>
                </a:solidFill>
                <a:latin typeface="Raleway"/>
                <a:ea typeface="Raleway"/>
                <a:cs typeface="Raleway"/>
                <a:sym typeface="Raleway"/>
              </a:rPr>
              <a:t>Landmerk</a:t>
            </a:r>
            <a:endParaRPr sz="1400" b="0" i="0" u="none" strike="noStrike" cap="none">
              <a:solidFill>
                <a:srgbClr val="000000"/>
              </a:solidFill>
              <a:latin typeface="Arial"/>
              <a:ea typeface="Arial"/>
              <a:cs typeface="Arial"/>
              <a:sym typeface="Arial"/>
            </a:endParaRPr>
          </a:p>
        </p:txBody>
      </p:sp>
      <p:pic>
        <p:nvPicPr>
          <p:cNvPr id="91" name="Google Shape;91;p1"/>
          <p:cNvPicPr preferRelativeResize="0"/>
          <p:nvPr/>
        </p:nvPicPr>
        <p:blipFill rotWithShape="1">
          <a:blip r:embed="rId3">
            <a:alphaModFix/>
          </a:blip>
          <a:srcRect l="8066" r="8064"/>
          <a:stretch/>
        </p:blipFill>
        <p:spPr>
          <a:xfrm>
            <a:off x="5308600" y="-1"/>
            <a:ext cx="8627532" cy="6858001"/>
          </a:xfrm>
          <a:prstGeom prst="parallelogram">
            <a:avLst>
              <a:gd name="adj" fmla="val 25000"/>
            </a:avLst>
          </a:prstGeom>
          <a:noFill/>
          <a:ln>
            <a:noFill/>
          </a:ln>
        </p:spPr>
      </p:pic>
      <p:sp>
        <p:nvSpPr>
          <p:cNvPr id="92" name="Google Shape;92;p1"/>
          <p:cNvSpPr/>
          <p:nvPr/>
        </p:nvSpPr>
        <p:spPr>
          <a:xfrm>
            <a:off x="973666" y="3768527"/>
            <a:ext cx="4157133" cy="473273"/>
          </a:xfrm>
          <a:prstGeom prst="parallelogram">
            <a:avLst>
              <a:gd name="adj" fmla="val 25000"/>
            </a:avLst>
          </a:prstGeom>
          <a:solidFill>
            <a:srgbClr val="FFEE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93" name="Google Shape;93;p1"/>
          <p:cNvPicPr preferRelativeResize="0"/>
          <p:nvPr/>
        </p:nvPicPr>
        <p:blipFill rotWithShape="1">
          <a:blip r:embed="rId4">
            <a:alphaModFix/>
          </a:blip>
          <a:srcRect/>
          <a:stretch/>
        </p:blipFill>
        <p:spPr>
          <a:xfrm>
            <a:off x="10455999" y="90822"/>
            <a:ext cx="1625047" cy="1816485"/>
          </a:xfrm>
          <a:prstGeom prst="rect">
            <a:avLst/>
          </a:prstGeom>
          <a:noFill/>
          <a:ln>
            <a:noFill/>
          </a:ln>
        </p:spPr>
      </p:pic>
      <p:sp>
        <p:nvSpPr>
          <p:cNvPr id="94" name="Google Shape;94;p1"/>
          <p:cNvSpPr txBox="1"/>
          <p:nvPr/>
        </p:nvSpPr>
        <p:spPr>
          <a:xfrm>
            <a:off x="1151466" y="3827797"/>
            <a:ext cx="3962400"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nl-NL" sz="1800" b="1" i="1">
                <a:solidFill>
                  <a:srgbClr val="115F75"/>
                </a:solidFill>
                <a:latin typeface="Nunito Sans"/>
                <a:ea typeface="Nunito Sans"/>
                <a:cs typeface="Nunito Sans"/>
                <a:sym typeface="Nunito Sans"/>
              </a:rPr>
              <a:t>Jaarverslag 2024</a:t>
            </a:r>
            <a:endParaRPr sz="1800" b="1" i="1" u="none" strike="noStrike" cap="none">
              <a:solidFill>
                <a:srgbClr val="115F75"/>
              </a:solidFill>
              <a:latin typeface="Nunito Sans"/>
              <a:ea typeface="Nunito Sans"/>
              <a:cs typeface="Nunito Sans"/>
              <a:sym typeface="Nunito Sa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g3504d3a2151_0_0"/>
          <p:cNvSpPr/>
          <p:nvPr/>
        </p:nvSpPr>
        <p:spPr>
          <a:xfrm>
            <a:off x="8454" y="110196"/>
            <a:ext cx="12192000" cy="6858000"/>
          </a:xfrm>
          <a:prstGeom prst="rect">
            <a:avLst/>
          </a:prstGeom>
          <a:gradFill>
            <a:gsLst>
              <a:gs pos="0">
                <a:srgbClr val="DFEFF6"/>
              </a:gs>
              <a:gs pos="18000">
                <a:srgbClr val="DFEFF6"/>
              </a:gs>
              <a:gs pos="100000">
                <a:schemeClr val="lt1"/>
              </a:gs>
            </a:gsLst>
            <a:lin ang="13500032" scaled="0"/>
          </a:gra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00" name="Google Shape;100;g3504d3a2151_0_0"/>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1" name="Google Shape;101;g3504d3a2151_0_0"/>
          <p:cNvSpPr/>
          <p:nvPr/>
        </p:nvSpPr>
        <p:spPr>
          <a:xfrm>
            <a:off x="0" y="0"/>
            <a:ext cx="12192000" cy="805800"/>
          </a:xfrm>
          <a:prstGeom prst="rect">
            <a:avLst/>
          </a:prstGeom>
          <a:gradFill>
            <a:gsLst>
              <a:gs pos="0">
                <a:srgbClr val="156076"/>
              </a:gs>
              <a:gs pos="22000">
                <a:srgbClr val="156076"/>
              </a:gs>
              <a:gs pos="100000">
                <a:srgbClr val="55A4BB"/>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02" name="Google Shape;102;g3504d3a2151_0_0"/>
          <p:cNvPicPr preferRelativeResize="0"/>
          <p:nvPr/>
        </p:nvPicPr>
        <p:blipFill rotWithShape="1">
          <a:blip r:embed="rId3">
            <a:alphaModFix/>
          </a:blip>
          <a:srcRect/>
          <a:stretch/>
        </p:blipFill>
        <p:spPr>
          <a:xfrm>
            <a:off x="851845" y="110196"/>
            <a:ext cx="1178824" cy="557191"/>
          </a:xfrm>
          <a:prstGeom prst="rect">
            <a:avLst/>
          </a:prstGeom>
          <a:noFill/>
          <a:ln>
            <a:noFill/>
          </a:ln>
        </p:spPr>
      </p:pic>
      <p:sp>
        <p:nvSpPr>
          <p:cNvPr id="103" name="Google Shape;103;g3504d3a2151_0_0"/>
          <p:cNvSpPr/>
          <p:nvPr/>
        </p:nvSpPr>
        <p:spPr>
          <a:xfrm>
            <a:off x="2237509" y="110196"/>
            <a:ext cx="36000" cy="557100"/>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04" name="Google Shape;104;g3504d3a2151_0_0"/>
          <p:cNvSpPr txBox="1"/>
          <p:nvPr/>
        </p:nvSpPr>
        <p:spPr>
          <a:xfrm>
            <a:off x="2438400" y="158675"/>
            <a:ext cx="58566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nl-NL" sz="2400" b="1">
                <a:solidFill>
                  <a:schemeClr val="lt1"/>
                </a:solidFill>
                <a:latin typeface="Raleway"/>
                <a:ea typeface="Raleway"/>
                <a:cs typeface="Raleway"/>
                <a:sym typeface="Raleway"/>
              </a:rPr>
              <a:t>Jaarverslag 2024</a:t>
            </a:r>
            <a:r>
              <a:rPr lang="nl-NL" sz="2400" b="1" i="0" u="none" strike="noStrike" cap="none">
                <a:solidFill>
                  <a:schemeClr val="lt1"/>
                </a:solidFill>
                <a:latin typeface="Raleway"/>
                <a:ea typeface="Raleway"/>
                <a:cs typeface="Raleway"/>
                <a:sym typeface="Raleway"/>
              </a:rPr>
              <a:t> </a:t>
            </a:r>
            <a:endParaRPr sz="2400" b="1" i="0" u="none" strike="noStrike" cap="none">
              <a:solidFill>
                <a:schemeClr val="lt1"/>
              </a:solidFill>
              <a:latin typeface="Raleway"/>
              <a:ea typeface="Raleway"/>
              <a:cs typeface="Raleway"/>
              <a:sym typeface="Raleway"/>
            </a:endParaRPr>
          </a:p>
        </p:txBody>
      </p:sp>
      <p:sp>
        <p:nvSpPr>
          <p:cNvPr id="105" name="Google Shape;105;g3504d3a2151_0_0"/>
          <p:cNvSpPr txBox="1"/>
          <p:nvPr/>
        </p:nvSpPr>
        <p:spPr>
          <a:xfrm>
            <a:off x="519750" y="1103950"/>
            <a:ext cx="85689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Raleway"/>
              <a:ea typeface="Raleway"/>
              <a:cs typeface="Raleway"/>
              <a:sym typeface="Raleway"/>
            </a:endParaRPr>
          </a:p>
        </p:txBody>
      </p:sp>
      <p:sp>
        <p:nvSpPr>
          <p:cNvPr id="106" name="Google Shape;106;g3504d3a2151_0_0"/>
          <p:cNvSpPr txBox="1"/>
          <p:nvPr/>
        </p:nvSpPr>
        <p:spPr>
          <a:xfrm>
            <a:off x="519750" y="1561150"/>
            <a:ext cx="11228100" cy="1059600"/>
          </a:xfrm>
          <a:prstGeom prst="rect">
            <a:avLst/>
          </a:prstGeom>
          <a:noFill/>
          <a:ln>
            <a:noFill/>
          </a:ln>
        </p:spPr>
        <p:txBody>
          <a:bodyPr spcFirstLastPara="1" wrap="square" lIns="91425" tIns="91425" rIns="91425" bIns="91425" anchor="t" anchorCtr="0">
            <a:spAutoFit/>
          </a:bodyPr>
          <a:lstStyle/>
          <a:p>
            <a:pPr marL="0" lvl="0" indent="0" algn="l" rtl="0">
              <a:lnSpc>
                <a:spcPct val="107916"/>
              </a:lnSpc>
              <a:spcBef>
                <a:spcPts val="0"/>
              </a:spcBef>
              <a:spcAft>
                <a:spcPts val="800"/>
              </a:spcAft>
              <a:buClr>
                <a:schemeClr val="dk1"/>
              </a:buClr>
              <a:buSzPts val="1100"/>
              <a:buFont typeface="Arial"/>
              <a:buNone/>
            </a:pPr>
            <a:r>
              <a:rPr lang="nl-NL" sz="1800">
                <a:solidFill>
                  <a:schemeClr val="dk1"/>
                </a:solidFill>
                <a:latin typeface="Raleway"/>
                <a:ea typeface="Raleway"/>
                <a:cs typeface="Raleway"/>
                <a:sym typeface="Raleway"/>
              </a:rPr>
              <a:t>In 2024 hebben in totaal ongeveer 750 cursisten onderwijs genoten van Stichting Landmerk. Hiervan waren er 525 scholier en 225 student. We hebben in totaal 73 beurzen uitgekeerd. In bijgaand jaarverslag vindt u een beknopt overzicht van onze activiteiten in 2024. </a:t>
            </a:r>
            <a:endParaRPr sz="1800">
              <a:solidFill>
                <a:schemeClr val="dk1"/>
              </a:solidFill>
              <a:latin typeface="Raleway"/>
              <a:ea typeface="Raleway"/>
              <a:cs typeface="Raleway"/>
              <a:sym typeface="Raleway"/>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g34e4c84a48f_0_104"/>
          <p:cNvSpPr/>
          <p:nvPr/>
        </p:nvSpPr>
        <p:spPr>
          <a:xfrm>
            <a:off x="8454" y="110196"/>
            <a:ext cx="12192000" cy="6858000"/>
          </a:xfrm>
          <a:prstGeom prst="rect">
            <a:avLst/>
          </a:prstGeom>
          <a:gradFill>
            <a:gsLst>
              <a:gs pos="0">
                <a:srgbClr val="DFEFF6"/>
              </a:gs>
              <a:gs pos="18000">
                <a:srgbClr val="DFEFF6"/>
              </a:gs>
              <a:gs pos="100000">
                <a:schemeClr val="lt1"/>
              </a:gs>
            </a:gsLst>
            <a:lin ang="13500032" scaled="0"/>
          </a:gra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2" name="Google Shape;112;g34e4c84a48f_0_104"/>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3" name="Google Shape;113;g34e4c84a48f_0_104"/>
          <p:cNvSpPr/>
          <p:nvPr/>
        </p:nvSpPr>
        <p:spPr>
          <a:xfrm>
            <a:off x="0" y="0"/>
            <a:ext cx="12192000" cy="805800"/>
          </a:xfrm>
          <a:prstGeom prst="rect">
            <a:avLst/>
          </a:prstGeom>
          <a:gradFill>
            <a:gsLst>
              <a:gs pos="0">
                <a:srgbClr val="156076"/>
              </a:gs>
              <a:gs pos="22000">
                <a:srgbClr val="156076"/>
              </a:gs>
              <a:gs pos="100000">
                <a:srgbClr val="55A4BB"/>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14" name="Google Shape;114;g34e4c84a48f_0_104"/>
          <p:cNvPicPr preferRelativeResize="0"/>
          <p:nvPr/>
        </p:nvPicPr>
        <p:blipFill rotWithShape="1">
          <a:blip r:embed="rId3">
            <a:alphaModFix/>
          </a:blip>
          <a:srcRect/>
          <a:stretch/>
        </p:blipFill>
        <p:spPr>
          <a:xfrm>
            <a:off x="851845" y="110196"/>
            <a:ext cx="1178824" cy="557191"/>
          </a:xfrm>
          <a:prstGeom prst="rect">
            <a:avLst/>
          </a:prstGeom>
          <a:noFill/>
          <a:ln>
            <a:noFill/>
          </a:ln>
        </p:spPr>
      </p:pic>
      <p:sp>
        <p:nvSpPr>
          <p:cNvPr id="115" name="Google Shape;115;g34e4c84a48f_0_104"/>
          <p:cNvSpPr/>
          <p:nvPr/>
        </p:nvSpPr>
        <p:spPr>
          <a:xfrm>
            <a:off x="2237509" y="110196"/>
            <a:ext cx="36000" cy="557100"/>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6" name="Google Shape;116;g34e4c84a48f_0_104"/>
          <p:cNvSpPr txBox="1"/>
          <p:nvPr/>
        </p:nvSpPr>
        <p:spPr>
          <a:xfrm>
            <a:off x="2438400" y="158675"/>
            <a:ext cx="58566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nl-NL" sz="2400" b="1">
                <a:solidFill>
                  <a:schemeClr val="lt1"/>
                </a:solidFill>
                <a:latin typeface="Raleway"/>
                <a:ea typeface="Raleway"/>
                <a:cs typeface="Raleway"/>
                <a:sym typeface="Raleway"/>
              </a:rPr>
              <a:t>Onderwijs op scholen</a:t>
            </a:r>
            <a:r>
              <a:rPr lang="nl-NL" sz="2400" b="1" i="0" u="none" strike="noStrike" cap="none">
                <a:solidFill>
                  <a:schemeClr val="lt1"/>
                </a:solidFill>
                <a:latin typeface="Raleway"/>
                <a:ea typeface="Raleway"/>
                <a:cs typeface="Raleway"/>
                <a:sym typeface="Raleway"/>
              </a:rPr>
              <a:t> </a:t>
            </a:r>
            <a:endParaRPr sz="2400" b="1" i="0" u="none" strike="noStrike" cap="none">
              <a:solidFill>
                <a:schemeClr val="lt1"/>
              </a:solidFill>
              <a:latin typeface="Raleway"/>
              <a:ea typeface="Raleway"/>
              <a:cs typeface="Raleway"/>
              <a:sym typeface="Raleway"/>
            </a:endParaRPr>
          </a:p>
        </p:txBody>
      </p:sp>
      <p:sp>
        <p:nvSpPr>
          <p:cNvPr id="117" name="Google Shape;117;g34e4c84a48f_0_104"/>
          <p:cNvSpPr txBox="1"/>
          <p:nvPr/>
        </p:nvSpPr>
        <p:spPr>
          <a:xfrm>
            <a:off x="414450" y="1722625"/>
            <a:ext cx="11024400" cy="5082771"/>
          </a:xfrm>
          <a:prstGeom prst="rect">
            <a:avLst/>
          </a:prstGeom>
          <a:noFill/>
          <a:ln>
            <a:noFill/>
          </a:ln>
        </p:spPr>
        <p:txBody>
          <a:bodyPr spcFirstLastPara="1" wrap="square" lIns="91425" tIns="91425" rIns="91425" bIns="91425" anchor="t" anchorCtr="0">
            <a:spAutoFit/>
          </a:bodyPr>
          <a:lstStyle/>
          <a:p>
            <a:pPr marL="0" lvl="0" indent="0" algn="l" rtl="0">
              <a:lnSpc>
                <a:spcPct val="107916"/>
              </a:lnSpc>
              <a:spcBef>
                <a:spcPts val="0"/>
              </a:spcBef>
              <a:spcAft>
                <a:spcPts val="0"/>
              </a:spcAft>
              <a:buClr>
                <a:schemeClr val="dk1"/>
              </a:buClr>
              <a:buSzPts val="1100"/>
              <a:buFont typeface="Arial"/>
              <a:buNone/>
            </a:pPr>
            <a:r>
              <a:rPr lang="nl-NL" sz="1800" b="1" dirty="0">
                <a:solidFill>
                  <a:schemeClr val="dk1"/>
                </a:solidFill>
                <a:latin typeface="Raleway"/>
                <a:ea typeface="Raleway"/>
                <a:cs typeface="Raleway"/>
                <a:sym typeface="Raleway"/>
              </a:rPr>
              <a:t>Retorica op Scholen</a:t>
            </a:r>
            <a:endParaRPr sz="1800" b="1" dirty="0">
              <a:solidFill>
                <a:schemeClr val="dk1"/>
              </a:solidFill>
              <a:latin typeface="Raleway"/>
              <a:ea typeface="Raleway"/>
              <a:cs typeface="Raleway"/>
              <a:sym typeface="Raleway"/>
            </a:endParaRPr>
          </a:p>
          <a:p>
            <a:pPr marL="0" lvl="0" indent="0" algn="l" rtl="0">
              <a:lnSpc>
                <a:spcPct val="107916"/>
              </a:lnSpc>
              <a:spcBef>
                <a:spcPts val="800"/>
              </a:spcBef>
              <a:spcAft>
                <a:spcPts val="0"/>
              </a:spcAft>
              <a:buClr>
                <a:schemeClr val="dk1"/>
              </a:buClr>
              <a:buSzPts val="1100"/>
              <a:buFont typeface="Arial"/>
              <a:buNone/>
            </a:pPr>
            <a:r>
              <a:rPr lang="nl-NL" sz="1800" dirty="0">
                <a:solidFill>
                  <a:schemeClr val="dk1"/>
                </a:solidFill>
                <a:latin typeface="Raleway"/>
                <a:ea typeface="Raleway"/>
                <a:cs typeface="Raleway"/>
                <a:sym typeface="Raleway"/>
              </a:rPr>
              <a:t>Ook in 2024 heeft Landmerk weer een groot aantal scholen mogen bezoeken om filosofie- en retoricacolleges te verzorgen. Voorbeelden van middelbare scholen waar we in 2024 hebben lesgegeven, zijn: het Pieter Zandt College in Kampen, het </a:t>
            </a:r>
            <a:r>
              <a:rPr lang="nl-NL" sz="1800" dirty="0" err="1">
                <a:solidFill>
                  <a:schemeClr val="dk1"/>
                </a:solidFill>
                <a:latin typeface="Raleway"/>
                <a:ea typeface="Raleway"/>
                <a:cs typeface="Raleway"/>
                <a:sym typeface="Raleway"/>
              </a:rPr>
              <a:t>Baarnsch</a:t>
            </a:r>
            <a:r>
              <a:rPr lang="nl-NL" sz="1800" dirty="0">
                <a:solidFill>
                  <a:schemeClr val="dk1"/>
                </a:solidFill>
                <a:latin typeface="Raleway"/>
                <a:ea typeface="Raleway"/>
                <a:cs typeface="Raleway"/>
                <a:sym typeface="Raleway"/>
              </a:rPr>
              <a:t> Lyceum, de Johan de Witt Scholengroep en de Christelijke Scholengemeenschap Groningen.</a:t>
            </a:r>
            <a:endParaRPr sz="1800" dirty="0">
              <a:solidFill>
                <a:schemeClr val="dk1"/>
              </a:solidFill>
              <a:latin typeface="Raleway"/>
              <a:ea typeface="Raleway"/>
              <a:cs typeface="Raleway"/>
              <a:sym typeface="Raleway"/>
            </a:endParaRPr>
          </a:p>
          <a:p>
            <a:pPr marL="0" lvl="0" indent="0" algn="l" rtl="0">
              <a:lnSpc>
                <a:spcPct val="107916"/>
              </a:lnSpc>
              <a:spcBef>
                <a:spcPts val="800"/>
              </a:spcBef>
              <a:spcAft>
                <a:spcPts val="0"/>
              </a:spcAft>
              <a:buClr>
                <a:schemeClr val="dk1"/>
              </a:buClr>
              <a:buSzPts val="1100"/>
              <a:buFont typeface="Arial"/>
              <a:buNone/>
            </a:pPr>
            <a:r>
              <a:rPr lang="nl-NL" sz="1800" dirty="0">
                <a:solidFill>
                  <a:schemeClr val="dk1"/>
                </a:solidFill>
                <a:latin typeface="Raleway"/>
                <a:ea typeface="Raleway"/>
                <a:cs typeface="Raleway"/>
                <a:sym typeface="Raleway"/>
              </a:rPr>
              <a:t>Namens de Universiteit Leiden gaven we de PRE-University class ‘Recht, retorica en democratie’ aan scholieren van een groot aantal middelbare scholen uit de regio Leiden, die willen ‘proeven’ aan de universiteit. In de eerste twee weken gaven </a:t>
            </a:r>
            <a:r>
              <a:rPr lang="nl-NL" sz="1800" dirty="0" err="1">
                <a:solidFill>
                  <a:schemeClr val="dk1"/>
                </a:solidFill>
                <a:latin typeface="Raleway"/>
                <a:ea typeface="Raleway"/>
                <a:cs typeface="Raleway"/>
                <a:sym typeface="Raleway"/>
              </a:rPr>
              <a:t>Willianne</a:t>
            </a:r>
            <a:r>
              <a:rPr lang="nl-NL" sz="1800" dirty="0">
                <a:solidFill>
                  <a:schemeClr val="dk1"/>
                </a:solidFill>
                <a:latin typeface="Raleway"/>
                <a:ea typeface="Raleway"/>
                <a:cs typeface="Raleway"/>
                <a:sym typeface="Raleway"/>
              </a:rPr>
              <a:t> en Tamme colleges over filosofie aan alle leerlingen samen. In de zeven daaropvolgende weken gingen zes docenten-in-opleiding met ieder ongeveer acht leerlingen aan de slag met vraagstukken over recht, retorica en politiek aan de hand van een zelfgekozen filosofisch werk. Daarnaast gaven we een collegereeks van een maand over </a:t>
            </a:r>
            <a:r>
              <a:rPr lang="nl-NL" sz="1800" i="1" dirty="0">
                <a:solidFill>
                  <a:schemeClr val="dk1"/>
                </a:solidFill>
                <a:latin typeface="Raleway"/>
                <a:ea typeface="Raleway"/>
                <a:cs typeface="Raleway"/>
                <a:sym typeface="Raleway"/>
              </a:rPr>
              <a:t>Business </a:t>
            </a:r>
            <a:r>
              <a:rPr lang="nl-NL" sz="1800" i="1" dirty="0" err="1">
                <a:solidFill>
                  <a:schemeClr val="dk1"/>
                </a:solidFill>
                <a:latin typeface="Raleway"/>
                <a:ea typeface="Raleway"/>
                <a:cs typeface="Raleway"/>
                <a:sym typeface="Raleway"/>
              </a:rPr>
              <a:t>Ethics</a:t>
            </a:r>
            <a:r>
              <a:rPr lang="nl-NL" sz="1800" i="1" dirty="0">
                <a:solidFill>
                  <a:schemeClr val="dk1"/>
                </a:solidFill>
                <a:latin typeface="Raleway"/>
                <a:ea typeface="Raleway"/>
                <a:cs typeface="Raleway"/>
                <a:sym typeface="Raleway"/>
              </a:rPr>
              <a:t> </a:t>
            </a:r>
            <a:r>
              <a:rPr lang="nl-NL" sz="1800" dirty="0">
                <a:solidFill>
                  <a:schemeClr val="dk1"/>
                </a:solidFill>
                <a:latin typeface="Raleway"/>
                <a:ea typeface="Raleway"/>
                <a:cs typeface="Raleway"/>
                <a:sym typeface="Raleway"/>
              </a:rPr>
              <a:t>op Nyenrode Business Universiteit. Verder werden er retoricaworkshops gegeven bij de jongerendenktank </a:t>
            </a:r>
            <a:r>
              <a:rPr lang="nl-NL" sz="1800" i="1" dirty="0">
                <a:solidFill>
                  <a:schemeClr val="dk1"/>
                </a:solidFill>
                <a:latin typeface="Raleway"/>
                <a:ea typeface="Raleway"/>
                <a:cs typeface="Raleway"/>
                <a:sym typeface="Raleway"/>
              </a:rPr>
              <a:t>West Wing </a:t>
            </a:r>
            <a:r>
              <a:rPr lang="nl-NL" sz="1800" dirty="0">
                <a:solidFill>
                  <a:schemeClr val="dk1"/>
                </a:solidFill>
                <a:latin typeface="Raleway"/>
                <a:ea typeface="Raleway"/>
                <a:cs typeface="Raleway"/>
                <a:sym typeface="Raleway"/>
              </a:rPr>
              <a:t>van het ministerie van Buitenlandse Zaken.</a:t>
            </a:r>
            <a:endParaRPr sz="1800" dirty="0">
              <a:solidFill>
                <a:schemeClr val="dk1"/>
              </a:solidFill>
              <a:latin typeface="Raleway"/>
              <a:ea typeface="Raleway"/>
              <a:cs typeface="Raleway"/>
              <a:sym typeface="Raleway"/>
            </a:endParaRPr>
          </a:p>
          <a:p>
            <a:pPr>
              <a:lnSpc>
                <a:spcPct val="107916"/>
              </a:lnSpc>
              <a:spcBef>
                <a:spcPts val="800"/>
              </a:spcBef>
              <a:spcAft>
                <a:spcPts val="800"/>
              </a:spcAft>
              <a:buClr>
                <a:schemeClr val="dk1"/>
              </a:buClr>
              <a:buSzPts val="1100"/>
            </a:pPr>
            <a:r>
              <a:rPr lang="nl-NL" sz="1800" dirty="0">
                <a:solidFill>
                  <a:schemeClr val="dk1"/>
                </a:solidFill>
                <a:latin typeface="Raleway"/>
                <a:ea typeface="Raleway"/>
                <a:cs typeface="Raleway"/>
                <a:sym typeface="Raleway"/>
              </a:rPr>
              <a:t>In totaal zijn via onze programma’s op scholen en universiteiten zo’n</a:t>
            </a:r>
            <a:r>
              <a:rPr lang="nl-NL" sz="1800" dirty="0">
                <a:solidFill>
                  <a:srgbClr val="FF0000"/>
                </a:solidFill>
                <a:latin typeface="Raleway"/>
                <a:ea typeface="Raleway"/>
                <a:cs typeface="Raleway"/>
                <a:sym typeface="Raleway"/>
              </a:rPr>
              <a:t> </a:t>
            </a:r>
            <a:r>
              <a:rPr lang="nl-NL" sz="1800" dirty="0">
                <a:solidFill>
                  <a:schemeClr val="tx1"/>
                </a:solidFill>
                <a:latin typeface="Raleway"/>
                <a:ea typeface="Raleway"/>
                <a:cs typeface="Raleway"/>
                <a:sym typeface="Raleway"/>
              </a:rPr>
              <a:t>750</a:t>
            </a:r>
            <a:r>
              <a:rPr lang="nl-NL" sz="1800" dirty="0">
                <a:solidFill>
                  <a:srgbClr val="FF0000"/>
                </a:solidFill>
                <a:latin typeface="Raleway"/>
                <a:ea typeface="Raleway"/>
                <a:cs typeface="Raleway"/>
                <a:sym typeface="Raleway"/>
              </a:rPr>
              <a:t> </a:t>
            </a:r>
            <a:r>
              <a:rPr lang="nl-NL" sz="1800" dirty="0">
                <a:solidFill>
                  <a:schemeClr val="dk1"/>
                </a:solidFill>
                <a:latin typeface="Raleway"/>
                <a:ea typeface="Raleway"/>
                <a:cs typeface="Raleway"/>
                <a:sym typeface="Raleway"/>
              </a:rPr>
              <a:t>scholieren en studenten in aanraking gekomen met ons onderwijs. </a:t>
            </a:r>
            <a:endParaRPr sz="1800" dirty="0">
              <a:solidFill>
                <a:schemeClr val="dk1"/>
              </a:solidFill>
              <a:latin typeface="Raleway"/>
              <a:ea typeface="Raleway"/>
              <a:cs typeface="Raleway"/>
              <a:sym typeface="Raleway"/>
            </a:endParaRPr>
          </a:p>
        </p:txBody>
      </p:sp>
      <p:grpSp>
        <p:nvGrpSpPr>
          <p:cNvPr id="118" name="Google Shape;118;g34e4c84a48f_0_104"/>
          <p:cNvGrpSpPr/>
          <p:nvPr/>
        </p:nvGrpSpPr>
        <p:grpSpPr>
          <a:xfrm>
            <a:off x="8612290" y="121848"/>
            <a:ext cx="3356400" cy="1718100"/>
            <a:chOff x="259765" y="3650673"/>
            <a:chExt cx="3356400" cy="1718100"/>
          </a:xfrm>
        </p:grpSpPr>
        <p:sp>
          <p:nvSpPr>
            <p:cNvPr id="119" name="Google Shape;119;g34e4c84a48f_0_104"/>
            <p:cNvSpPr/>
            <p:nvPr/>
          </p:nvSpPr>
          <p:spPr>
            <a:xfrm>
              <a:off x="259765" y="3650673"/>
              <a:ext cx="3356400" cy="1718100"/>
            </a:xfrm>
            <a:prstGeom prst="roundRect">
              <a:avLst>
                <a:gd name="adj" fmla="val 16667"/>
              </a:avLst>
            </a:prstGeom>
            <a:solidFill>
              <a:schemeClr val="lt1"/>
            </a:solidFill>
            <a:ln>
              <a:noFill/>
            </a:ln>
            <a:effectLst>
              <a:outerShdw blurRad="165100" dist="139700" dir="2700000" sx="101000" sy="101000" algn="tl" rotWithShape="0">
                <a:srgbClr val="000000">
                  <a:alpha val="94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20" name="Google Shape;120;g34e4c84a48f_0_104"/>
            <p:cNvSpPr txBox="1"/>
            <p:nvPr/>
          </p:nvSpPr>
          <p:spPr>
            <a:xfrm>
              <a:off x="561101" y="4791492"/>
              <a:ext cx="27570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nl-NL" sz="1800" b="1" i="0" u="none" strike="noStrike" cap="none">
                  <a:solidFill>
                    <a:schemeClr val="dk1"/>
                  </a:solidFill>
                  <a:latin typeface="Raleway"/>
                  <a:ea typeface="Raleway"/>
                  <a:cs typeface="Raleway"/>
                  <a:sym typeface="Raleway"/>
                </a:rPr>
                <a:t>Onderwijs op scholen </a:t>
              </a:r>
              <a:endParaRPr sz="1800" b="1" i="0" u="none" strike="noStrike" cap="none">
                <a:solidFill>
                  <a:schemeClr val="dk1"/>
                </a:solidFill>
                <a:latin typeface="Raleway"/>
                <a:ea typeface="Raleway"/>
                <a:cs typeface="Raleway"/>
                <a:sym typeface="Raleway"/>
              </a:endParaRPr>
            </a:p>
          </p:txBody>
        </p:sp>
        <p:pic>
          <p:nvPicPr>
            <p:cNvPr id="121" name="Google Shape;121;g34e4c84a48f_0_104" descr="Vrouwelijke docent silhouet"/>
            <p:cNvPicPr preferRelativeResize="0"/>
            <p:nvPr/>
          </p:nvPicPr>
          <p:blipFill rotWithShape="1">
            <a:blip r:embed="rId4">
              <a:alphaModFix/>
            </a:blip>
            <a:srcRect/>
            <a:stretch/>
          </p:blipFill>
          <p:spPr>
            <a:xfrm>
              <a:off x="1484747" y="3837709"/>
              <a:ext cx="852055" cy="852055"/>
            </a:xfrm>
            <a:prstGeom prst="rect">
              <a:avLst/>
            </a:prstGeom>
            <a:noFill/>
            <a:ln>
              <a:noFill/>
            </a:ln>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7"/>
          <p:cNvSpPr/>
          <p:nvPr/>
        </p:nvSpPr>
        <p:spPr>
          <a:xfrm>
            <a:off x="0" y="45275"/>
            <a:ext cx="12192000" cy="6858000"/>
          </a:xfrm>
          <a:prstGeom prst="rect">
            <a:avLst/>
          </a:prstGeom>
          <a:gradFill>
            <a:gsLst>
              <a:gs pos="0">
                <a:srgbClr val="DFEFF6"/>
              </a:gs>
              <a:gs pos="18000">
                <a:srgbClr val="DFEFF6"/>
              </a:gs>
              <a:gs pos="100000">
                <a:schemeClr val="lt1"/>
              </a:gs>
            </a:gsLst>
            <a:lin ang="13500000" scaled="0"/>
          </a:gra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nl-NL" sz="1800" b="0" i="0" u="none" strike="noStrike" cap="none">
                <a:solidFill>
                  <a:schemeClr val="lt1"/>
                </a:solidFill>
                <a:latin typeface="Arial"/>
                <a:ea typeface="Arial"/>
                <a:cs typeface="Arial"/>
                <a:sym typeface="Arial"/>
              </a:rPr>
              <a:t> </a:t>
            </a:r>
            <a:endParaRPr sz="1800" b="0" i="0" u="none" strike="noStrike" cap="none">
              <a:solidFill>
                <a:schemeClr val="lt1"/>
              </a:solidFill>
              <a:latin typeface="Arial"/>
              <a:ea typeface="Arial"/>
              <a:cs typeface="Arial"/>
              <a:sym typeface="Arial"/>
            </a:endParaRPr>
          </a:p>
        </p:txBody>
      </p:sp>
      <p:sp>
        <p:nvSpPr>
          <p:cNvPr id="128" name="Google Shape;128;p7"/>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9" name="Google Shape;129;p7"/>
          <p:cNvSpPr/>
          <p:nvPr/>
        </p:nvSpPr>
        <p:spPr>
          <a:xfrm>
            <a:off x="0" y="0"/>
            <a:ext cx="12192000" cy="805932"/>
          </a:xfrm>
          <a:prstGeom prst="rect">
            <a:avLst/>
          </a:prstGeom>
          <a:gradFill>
            <a:gsLst>
              <a:gs pos="0">
                <a:srgbClr val="156076"/>
              </a:gs>
              <a:gs pos="22000">
                <a:srgbClr val="156076"/>
              </a:gs>
              <a:gs pos="100000">
                <a:srgbClr val="55A4BB"/>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30" name="Google Shape;130;p7"/>
          <p:cNvPicPr preferRelativeResize="0"/>
          <p:nvPr/>
        </p:nvPicPr>
        <p:blipFill rotWithShape="1">
          <a:blip r:embed="rId3">
            <a:alphaModFix/>
          </a:blip>
          <a:srcRect/>
          <a:stretch/>
        </p:blipFill>
        <p:spPr>
          <a:xfrm>
            <a:off x="851845" y="110196"/>
            <a:ext cx="1178823" cy="557190"/>
          </a:xfrm>
          <a:prstGeom prst="rect">
            <a:avLst/>
          </a:prstGeom>
          <a:noFill/>
          <a:ln>
            <a:noFill/>
          </a:ln>
        </p:spPr>
      </p:pic>
      <p:sp>
        <p:nvSpPr>
          <p:cNvPr id="131" name="Google Shape;131;p7"/>
          <p:cNvSpPr/>
          <p:nvPr/>
        </p:nvSpPr>
        <p:spPr>
          <a:xfrm>
            <a:off x="2237509" y="110196"/>
            <a:ext cx="36000" cy="557190"/>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32" name="Google Shape;132;p7"/>
          <p:cNvSpPr txBox="1"/>
          <p:nvPr/>
        </p:nvSpPr>
        <p:spPr>
          <a:xfrm>
            <a:off x="2438400" y="158675"/>
            <a:ext cx="77625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nl-NL" sz="2400" b="1" i="0" u="none" strike="noStrike" cap="none">
                <a:solidFill>
                  <a:schemeClr val="lt1"/>
                </a:solidFill>
                <a:latin typeface="Raleway"/>
                <a:ea typeface="Raleway"/>
                <a:cs typeface="Raleway"/>
                <a:sym typeface="Raleway"/>
              </a:rPr>
              <a:t>Docentenopleiding</a:t>
            </a:r>
            <a:endParaRPr sz="2400" b="1" i="0" u="none" strike="noStrike" cap="none">
              <a:solidFill>
                <a:schemeClr val="lt1"/>
              </a:solidFill>
              <a:latin typeface="Raleway"/>
              <a:ea typeface="Raleway"/>
              <a:cs typeface="Raleway"/>
              <a:sym typeface="Raleway"/>
            </a:endParaRPr>
          </a:p>
        </p:txBody>
      </p:sp>
      <p:sp>
        <p:nvSpPr>
          <p:cNvPr id="133" name="Google Shape;133;p7"/>
          <p:cNvSpPr txBox="1"/>
          <p:nvPr/>
        </p:nvSpPr>
        <p:spPr>
          <a:xfrm>
            <a:off x="471175" y="1573775"/>
            <a:ext cx="9035400" cy="4750200"/>
          </a:xfrm>
          <a:prstGeom prst="rect">
            <a:avLst/>
          </a:prstGeom>
          <a:noFill/>
          <a:ln>
            <a:noFill/>
          </a:ln>
        </p:spPr>
        <p:txBody>
          <a:bodyPr spcFirstLastPara="1" wrap="square" lIns="91425" tIns="91425" rIns="91425" bIns="91425" anchor="t" anchorCtr="0">
            <a:spAutoFit/>
          </a:bodyPr>
          <a:lstStyle/>
          <a:p>
            <a:pPr marL="0" lvl="0" indent="0" algn="l" rtl="0">
              <a:lnSpc>
                <a:spcPct val="107916"/>
              </a:lnSpc>
              <a:spcBef>
                <a:spcPts val="0"/>
              </a:spcBef>
              <a:spcAft>
                <a:spcPts val="0"/>
              </a:spcAft>
              <a:buClr>
                <a:schemeClr val="dk1"/>
              </a:buClr>
              <a:buSzPts val="1100"/>
              <a:buFont typeface="Arial"/>
              <a:buNone/>
            </a:pPr>
            <a:r>
              <a:rPr lang="nl-NL" sz="1800" b="1">
                <a:solidFill>
                  <a:schemeClr val="dk1"/>
                </a:solidFill>
                <a:latin typeface="Raleway"/>
                <a:ea typeface="Raleway"/>
                <a:cs typeface="Raleway"/>
                <a:sym typeface="Raleway"/>
              </a:rPr>
              <a:t>Docenten-in-opleiding</a:t>
            </a:r>
            <a:endParaRPr sz="1800" b="1">
              <a:solidFill>
                <a:schemeClr val="dk1"/>
              </a:solidFill>
              <a:latin typeface="Raleway"/>
              <a:ea typeface="Raleway"/>
              <a:cs typeface="Raleway"/>
              <a:sym typeface="Raleway"/>
            </a:endParaRPr>
          </a:p>
          <a:p>
            <a:pPr marL="0" lvl="0" indent="0" algn="l" rtl="0">
              <a:lnSpc>
                <a:spcPct val="107916"/>
              </a:lnSpc>
              <a:spcBef>
                <a:spcPts val="800"/>
              </a:spcBef>
              <a:spcAft>
                <a:spcPts val="800"/>
              </a:spcAft>
              <a:buClr>
                <a:schemeClr val="dk1"/>
              </a:buClr>
              <a:buSzPts val="1100"/>
              <a:buFont typeface="Arial"/>
              <a:buNone/>
            </a:pPr>
            <a:r>
              <a:rPr lang="nl-NL" sz="1800">
                <a:solidFill>
                  <a:schemeClr val="dk1"/>
                </a:solidFill>
                <a:latin typeface="Raleway"/>
                <a:ea typeface="Raleway"/>
                <a:cs typeface="Raleway"/>
                <a:sym typeface="Raleway"/>
              </a:rPr>
              <a:t>In september 2024 startte de zesde jaargang van het doorlopende programma voor docenten-in-opleiding. Elke maandag komt de groep van docenten-in-opleiding in Utrecht bijeen voor anderhalf uur zelfstudie, een college filosofie, een gezamenlijke lunch, een middagcollege literatuur en didactiek, en een afsluitende borrel. De filosofische colleges gingen over onde rmeer over Newman, Strauss en de Bijbel. In de middagcolleges werd Engelstalige literatuur behandeld, waaronder Chaucer en Shakespeare en kregen de docenten-in-opleiding ook de kans om zelf lessen te verzorgen over denkers als Nietzsche en Bertrand Russell. De docenten-in-opleiding zijn gedurende het jaar actief geweest bij verscheidene Landmerkcursussen voor scholieren en studenten. Een aantal docenten-in-opleiding bezocht de zomerschool ‘Classical Education’ van de University of Dallas op hun campus te Rome. Colleges van topdocenten, rondleidingen door de stad en ontmoetingen met </a:t>
            </a:r>
            <a:r>
              <a:rPr lang="nl-NL" sz="1800" i="1">
                <a:solidFill>
                  <a:schemeClr val="dk1"/>
                </a:solidFill>
                <a:latin typeface="Raleway"/>
                <a:ea typeface="Raleway"/>
                <a:cs typeface="Raleway"/>
                <a:sym typeface="Raleway"/>
              </a:rPr>
              <a:t>fellow teachers</a:t>
            </a:r>
            <a:r>
              <a:rPr lang="nl-NL" sz="1800">
                <a:solidFill>
                  <a:schemeClr val="dk1"/>
                </a:solidFill>
                <a:latin typeface="Raleway"/>
                <a:ea typeface="Raleway"/>
                <a:cs typeface="Raleway"/>
                <a:sym typeface="Raleway"/>
              </a:rPr>
              <a:t> droegen bij aan hun ontwikkeling tot Landmerkdocent. </a:t>
            </a:r>
            <a:endParaRPr sz="1800">
              <a:solidFill>
                <a:schemeClr val="dk1"/>
              </a:solidFill>
              <a:latin typeface="Raleway"/>
              <a:ea typeface="Raleway"/>
              <a:cs typeface="Raleway"/>
              <a:sym typeface="Raleway"/>
            </a:endParaRPr>
          </a:p>
        </p:txBody>
      </p:sp>
      <p:grpSp>
        <p:nvGrpSpPr>
          <p:cNvPr id="134" name="Google Shape;134;p7"/>
          <p:cNvGrpSpPr/>
          <p:nvPr/>
        </p:nvGrpSpPr>
        <p:grpSpPr>
          <a:xfrm>
            <a:off x="8549711" y="128923"/>
            <a:ext cx="3486300" cy="1718100"/>
            <a:chOff x="402461" y="4148898"/>
            <a:chExt cx="3486300" cy="1718100"/>
          </a:xfrm>
        </p:grpSpPr>
        <p:sp>
          <p:nvSpPr>
            <p:cNvPr id="135" name="Google Shape;135;p7"/>
            <p:cNvSpPr/>
            <p:nvPr/>
          </p:nvSpPr>
          <p:spPr>
            <a:xfrm>
              <a:off x="467390" y="4148898"/>
              <a:ext cx="3356400" cy="1718100"/>
            </a:xfrm>
            <a:prstGeom prst="roundRect">
              <a:avLst>
                <a:gd name="adj" fmla="val 16667"/>
              </a:avLst>
            </a:prstGeom>
            <a:solidFill>
              <a:schemeClr val="lt1"/>
            </a:solidFill>
            <a:ln>
              <a:noFill/>
            </a:ln>
            <a:effectLst>
              <a:outerShdw blurRad="165100" dist="139700" dir="2700000" sx="101000" sy="101000" algn="tl" rotWithShape="0">
                <a:srgbClr val="000000">
                  <a:alpha val="941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36" name="Google Shape;136;p7" descr="Griekse tempel silhouet"/>
            <p:cNvPicPr preferRelativeResize="0"/>
            <p:nvPr/>
          </p:nvPicPr>
          <p:blipFill rotWithShape="1">
            <a:blip r:embed="rId4">
              <a:alphaModFix/>
            </a:blip>
            <a:srcRect/>
            <a:stretch/>
          </p:blipFill>
          <p:spPr>
            <a:xfrm>
              <a:off x="1729972" y="4371817"/>
              <a:ext cx="831273" cy="831273"/>
            </a:xfrm>
            <a:prstGeom prst="rect">
              <a:avLst/>
            </a:prstGeom>
            <a:noFill/>
            <a:ln>
              <a:noFill/>
            </a:ln>
          </p:spPr>
        </p:pic>
        <p:sp>
          <p:nvSpPr>
            <p:cNvPr id="137" name="Google Shape;137;p7"/>
            <p:cNvSpPr txBox="1"/>
            <p:nvPr/>
          </p:nvSpPr>
          <p:spPr>
            <a:xfrm>
              <a:off x="402461" y="5355509"/>
              <a:ext cx="34863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nl-NL" sz="1800" b="1" i="0" u="none" strike="noStrike" cap="none">
                  <a:solidFill>
                    <a:schemeClr val="dk1"/>
                  </a:solidFill>
                  <a:latin typeface="Raleway"/>
                  <a:ea typeface="Raleway"/>
                  <a:cs typeface="Raleway"/>
                  <a:sym typeface="Raleway"/>
                </a:rPr>
                <a:t>Docenten</a:t>
              </a:r>
              <a:r>
                <a:rPr lang="nl-NL" sz="1800" b="1">
                  <a:solidFill>
                    <a:schemeClr val="dk1"/>
                  </a:solidFill>
                  <a:latin typeface="Raleway"/>
                  <a:ea typeface="Raleway"/>
                  <a:cs typeface="Raleway"/>
                  <a:sym typeface="Raleway"/>
                </a:rPr>
                <a:t>opleiding</a:t>
              </a:r>
              <a:endParaRPr sz="1800" b="1" i="0" u="none" strike="noStrike" cap="none">
                <a:solidFill>
                  <a:schemeClr val="dk1"/>
                </a:solidFill>
                <a:latin typeface="Raleway"/>
                <a:ea typeface="Raleway"/>
                <a:cs typeface="Raleway"/>
                <a:sym typeface="Raleway"/>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6"/>
          <p:cNvSpPr/>
          <p:nvPr/>
        </p:nvSpPr>
        <p:spPr>
          <a:xfrm>
            <a:off x="0" y="0"/>
            <a:ext cx="12192000" cy="6858000"/>
          </a:xfrm>
          <a:prstGeom prst="rect">
            <a:avLst/>
          </a:prstGeom>
          <a:gradFill>
            <a:gsLst>
              <a:gs pos="0">
                <a:srgbClr val="DFEFF6"/>
              </a:gs>
              <a:gs pos="18000">
                <a:srgbClr val="DFEFF6"/>
              </a:gs>
              <a:gs pos="100000">
                <a:schemeClr val="lt1"/>
              </a:gs>
            </a:gsLst>
            <a:lin ang="13500000" scaled="0"/>
          </a:gra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nl-NL" sz="1800" b="0" i="0" u="none" strike="noStrike" cap="none">
                <a:solidFill>
                  <a:schemeClr val="lt1"/>
                </a:solidFill>
                <a:latin typeface="Arial"/>
                <a:ea typeface="Arial"/>
                <a:cs typeface="Arial"/>
                <a:sym typeface="Arial"/>
              </a:rPr>
              <a:t> </a:t>
            </a:r>
            <a:endParaRPr sz="1800" b="0" i="0" u="none" strike="noStrike" cap="none">
              <a:solidFill>
                <a:schemeClr val="lt1"/>
              </a:solidFill>
              <a:latin typeface="Arial"/>
              <a:ea typeface="Arial"/>
              <a:cs typeface="Arial"/>
              <a:sym typeface="Arial"/>
            </a:endParaRPr>
          </a:p>
        </p:txBody>
      </p:sp>
      <p:sp>
        <p:nvSpPr>
          <p:cNvPr id="143" name="Google Shape;143;p6"/>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4" name="Google Shape;144;p6"/>
          <p:cNvSpPr/>
          <p:nvPr/>
        </p:nvSpPr>
        <p:spPr>
          <a:xfrm>
            <a:off x="0" y="0"/>
            <a:ext cx="12192000" cy="805800"/>
          </a:xfrm>
          <a:prstGeom prst="rect">
            <a:avLst/>
          </a:prstGeom>
          <a:gradFill>
            <a:gsLst>
              <a:gs pos="0">
                <a:srgbClr val="156076"/>
              </a:gs>
              <a:gs pos="22000">
                <a:srgbClr val="156076"/>
              </a:gs>
              <a:gs pos="100000">
                <a:srgbClr val="55A4BB"/>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45" name="Google Shape;145;p6"/>
          <p:cNvPicPr preferRelativeResize="0"/>
          <p:nvPr/>
        </p:nvPicPr>
        <p:blipFill rotWithShape="1">
          <a:blip r:embed="rId3">
            <a:alphaModFix/>
          </a:blip>
          <a:srcRect/>
          <a:stretch/>
        </p:blipFill>
        <p:spPr>
          <a:xfrm>
            <a:off x="851845" y="110196"/>
            <a:ext cx="1178823" cy="557190"/>
          </a:xfrm>
          <a:prstGeom prst="rect">
            <a:avLst/>
          </a:prstGeom>
          <a:noFill/>
          <a:ln>
            <a:noFill/>
          </a:ln>
        </p:spPr>
      </p:pic>
      <p:sp>
        <p:nvSpPr>
          <p:cNvPr id="146" name="Google Shape;146;p6"/>
          <p:cNvSpPr/>
          <p:nvPr/>
        </p:nvSpPr>
        <p:spPr>
          <a:xfrm>
            <a:off x="2237509" y="110196"/>
            <a:ext cx="36000" cy="557190"/>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47" name="Google Shape;147;p6"/>
          <p:cNvSpPr txBox="1"/>
          <p:nvPr/>
        </p:nvSpPr>
        <p:spPr>
          <a:xfrm>
            <a:off x="2438400" y="158675"/>
            <a:ext cx="84690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nl-NL" sz="2400" b="1" i="0" u="none" strike="noStrike" cap="none">
                <a:solidFill>
                  <a:schemeClr val="lt1"/>
                </a:solidFill>
                <a:latin typeface="Raleway"/>
                <a:ea typeface="Raleway"/>
                <a:cs typeface="Raleway"/>
                <a:sym typeface="Raleway"/>
              </a:rPr>
              <a:t>Honoursprogramma’s</a:t>
            </a:r>
            <a:endParaRPr sz="2400" b="1" i="0" u="none" strike="noStrike" cap="none">
              <a:solidFill>
                <a:schemeClr val="lt1"/>
              </a:solidFill>
              <a:latin typeface="Raleway"/>
              <a:ea typeface="Raleway"/>
              <a:cs typeface="Raleway"/>
              <a:sym typeface="Raleway"/>
            </a:endParaRPr>
          </a:p>
        </p:txBody>
      </p:sp>
      <p:grpSp>
        <p:nvGrpSpPr>
          <p:cNvPr id="148" name="Google Shape;148;p6"/>
          <p:cNvGrpSpPr/>
          <p:nvPr/>
        </p:nvGrpSpPr>
        <p:grpSpPr>
          <a:xfrm>
            <a:off x="8587502" y="163550"/>
            <a:ext cx="3356555" cy="1718100"/>
            <a:chOff x="4218709" y="4814452"/>
            <a:chExt cx="3723300" cy="1718100"/>
          </a:xfrm>
        </p:grpSpPr>
        <p:sp>
          <p:nvSpPr>
            <p:cNvPr id="149" name="Google Shape;149;p6"/>
            <p:cNvSpPr/>
            <p:nvPr/>
          </p:nvSpPr>
          <p:spPr>
            <a:xfrm>
              <a:off x="4218709" y="4814452"/>
              <a:ext cx="3723300" cy="1718100"/>
            </a:xfrm>
            <a:prstGeom prst="roundRect">
              <a:avLst>
                <a:gd name="adj" fmla="val 16667"/>
              </a:avLst>
            </a:prstGeom>
            <a:solidFill>
              <a:schemeClr val="lt1"/>
            </a:solidFill>
            <a:ln>
              <a:noFill/>
            </a:ln>
            <a:effectLst>
              <a:outerShdw blurRad="165100" dist="139700" dir="2700000" sx="101000" sy="101000" algn="tl" rotWithShape="0">
                <a:srgbClr val="000000">
                  <a:alpha val="941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50" name="Google Shape;150;p6" descr="Studentenbaret bij afstuderen silhouet"/>
            <p:cNvPicPr preferRelativeResize="0"/>
            <p:nvPr/>
          </p:nvPicPr>
          <p:blipFill rotWithShape="1">
            <a:blip r:embed="rId4">
              <a:alphaModFix/>
            </a:blip>
            <a:srcRect/>
            <a:stretch/>
          </p:blipFill>
          <p:spPr>
            <a:xfrm>
              <a:off x="5569521" y="4932758"/>
              <a:ext cx="1052944" cy="1052944"/>
            </a:xfrm>
            <a:prstGeom prst="rect">
              <a:avLst/>
            </a:prstGeom>
            <a:noFill/>
            <a:ln>
              <a:noFill/>
            </a:ln>
          </p:spPr>
        </p:pic>
        <p:sp>
          <p:nvSpPr>
            <p:cNvPr id="151" name="Google Shape;151;p6"/>
            <p:cNvSpPr txBox="1"/>
            <p:nvPr/>
          </p:nvSpPr>
          <p:spPr>
            <a:xfrm>
              <a:off x="4337261" y="5849609"/>
              <a:ext cx="34863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nl-NL" sz="1800" b="1" i="0" u="none" strike="noStrike" cap="none">
                  <a:solidFill>
                    <a:schemeClr val="dk1"/>
                  </a:solidFill>
                  <a:latin typeface="Raleway"/>
                  <a:ea typeface="Raleway"/>
                  <a:cs typeface="Raleway"/>
                  <a:sym typeface="Raleway"/>
                </a:rPr>
                <a:t>Honoursprogramma’s en studiereizen</a:t>
              </a:r>
              <a:endParaRPr sz="1800" b="1" i="0" u="none" strike="noStrike" cap="none">
                <a:solidFill>
                  <a:schemeClr val="dk1"/>
                </a:solidFill>
                <a:latin typeface="Raleway"/>
                <a:ea typeface="Raleway"/>
                <a:cs typeface="Raleway"/>
                <a:sym typeface="Raleway"/>
              </a:endParaRPr>
            </a:p>
          </p:txBody>
        </p:sp>
      </p:grpSp>
      <p:sp>
        <p:nvSpPr>
          <p:cNvPr id="152" name="Google Shape;152;p6"/>
          <p:cNvSpPr txBox="1"/>
          <p:nvPr/>
        </p:nvSpPr>
        <p:spPr>
          <a:xfrm>
            <a:off x="447550" y="2114900"/>
            <a:ext cx="11030700" cy="4460100"/>
          </a:xfrm>
          <a:prstGeom prst="rect">
            <a:avLst/>
          </a:prstGeom>
          <a:noFill/>
          <a:ln>
            <a:noFill/>
          </a:ln>
        </p:spPr>
        <p:txBody>
          <a:bodyPr spcFirstLastPara="1" wrap="square" lIns="91425" tIns="91425" rIns="91425" bIns="91425" anchor="t" anchorCtr="0">
            <a:spAutoFit/>
          </a:bodyPr>
          <a:lstStyle/>
          <a:p>
            <a:pPr marL="0" lvl="0" indent="0" algn="l" rtl="0">
              <a:lnSpc>
                <a:spcPct val="107916"/>
              </a:lnSpc>
              <a:spcBef>
                <a:spcPts val="0"/>
              </a:spcBef>
              <a:spcAft>
                <a:spcPts val="0"/>
              </a:spcAft>
              <a:buNone/>
            </a:pPr>
            <a:r>
              <a:rPr lang="nl-NL" sz="1800" b="1">
                <a:solidFill>
                  <a:schemeClr val="dk1"/>
                </a:solidFill>
                <a:latin typeface="Raleway"/>
                <a:ea typeface="Raleway"/>
                <a:cs typeface="Raleway"/>
                <a:sym typeface="Raleway"/>
              </a:rPr>
              <a:t>Retorica &amp; diplomatie (scholieren)</a:t>
            </a:r>
            <a:endParaRPr sz="1800" b="1">
              <a:solidFill>
                <a:schemeClr val="dk1"/>
              </a:solidFill>
              <a:latin typeface="Raleway"/>
              <a:ea typeface="Raleway"/>
              <a:cs typeface="Raleway"/>
              <a:sym typeface="Raleway"/>
            </a:endParaRPr>
          </a:p>
          <a:p>
            <a:pPr marL="0" lvl="0" indent="0" algn="l" rtl="0">
              <a:lnSpc>
                <a:spcPct val="107916"/>
              </a:lnSpc>
              <a:spcBef>
                <a:spcPts val="800"/>
              </a:spcBef>
              <a:spcAft>
                <a:spcPts val="0"/>
              </a:spcAft>
              <a:buNone/>
            </a:pPr>
            <a:r>
              <a:rPr lang="nl-NL" sz="1800">
                <a:solidFill>
                  <a:schemeClr val="dk1"/>
                </a:solidFill>
                <a:latin typeface="Raleway"/>
                <a:ea typeface="Raleway"/>
                <a:cs typeface="Raleway"/>
                <a:sym typeface="Raleway"/>
              </a:rPr>
              <a:t>Deze cursus werd in 2024 voor het eerst georganiseerd. Tijdens de 8-weekse cursus behandelden Imre en Floris een aantal onderwerpen uit de wereld van de internationale betrekkingen. Aan de hand van casussen doken de leerlingen dieper in de politiek en diplomatie. Gastsprekers uit het werkveld konden de ervaring uit de praktijk verder duiden.</a:t>
            </a:r>
            <a:endParaRPr sz="1800">
              <a:solidFill>
                <a:schemeClr val="dk1"/>
              </a:solidFill>
              <a:latin typeface="Raleway"/>
              <a:ea typeface="Raleway"/>
              <a:cs typeface="Raleway"/>
              <a:sym typeface="Raleway"/>
            </a:endParaRPr>
          </a:p>
          <a:p>
            <a:pPr marL="0" lvl="0" indent="0" algn="l" rtl="0">
              <a:lnSpc>
                <a:spcPct val="107916"/>
              </a:lnSpc>
              <a:spcBef>
                <a:spcPts val="800"/>
              </a:spcBef>
              <a:spcAft>
                <a:spcPts val="0"/>
              </a:spcAft>
              <a:buNone/>
            </a:pPr>
            <a:endParaRPr sz="1800">
              <a:solidFill>
                <a:schemeClr val="dk1"/>
              </a:solidFill>
              <a:latin typeface="Raleway"/>
              <a:ea typeface="Raleway"/>
              <a:cs typeface="Raleway"/>
              <a:sym typeface="Raleway"/>
            </a:endParaRPr>
          </a:p>
          <a:p>
            <a:pPr marL="0" lvl="0" indent="0" algn="l" rtl="0">
              <a:lnSpc>
                <a:spcPct val="107916"/>
              </a:lnSpc>
              <a:spcBef>
                <a:spcPts val="800"/>
              </a:spcBef>
              <a:spcAft>
                <a:spcPts val="0"/>
              </a:spcAft>
              <a:buNone/>
            </a:pPr>
            <a:r>
              <a:rPr lang="nl-NL" sz="1800" b="1">
                <a:solidFill>
                  <a:schemeClr val="dk1"/>
                </a:solidFill>
                <a:latin typeface="Raleway"/>
                <a:ea typeface="Raleway"/>
                <a:cs typeface="Raleway"/>
                <a:sym typeface="Raleway"/>
              </a:rPr>
              <a:t>Retorica &amp; Politiek (scholieren)</a:t>
            </a:r>
            <a:endParaRPr sz="1800" b="1">
              <a:solidFill>
                <a:schemeClr val="dk1"/>
              </a:solidFill>
              <a:latin typeface="Raleway"/>
              <a:ea typeface="Raleway"/>
              <a:cs typeface="Raleway"/>
              <a:sym typeface="Raleway"/>
            </a:endParaRPr>
          </a:p>
          <a:p>
            <a:pPr marL="0" lvl="0" indent="0" algn="l" rtl="0">
              <a:lnSpc>
                <a:spcPct val="107916"/>
              </a:lnSpc>
              <a:spcBef>
                <a:spcPts val="800"/>
              </a:spcBef>
              <a:spcAft>
                <a:spcPts val="800"/>
              </a:spcAft>
              <a:buNone/>
            </a:pPr>
            <a:r>
              <a:rPr lang="nl-NL" sz="1800">
                <a:solidFill>
                  <a:schemeClr val="dk1"/>
                </a:solidFill>
                <a:latin typeface="Raleway"/>
                <a:ea typeface="Raleway"/>
                <a:cs typeface="Raleway"/>
                <a:sym typeface="Raleway"/>
              </a:rPr>
              <a:t>In december 2024 is de cursus Retorica &amp; Politiek voor scholieren van start gegaan. Een groep scholieren verdiept zich tijdens deze cursus in enkele grote vraagstukken uit de Nederlandse politieke geschiedenis en leert een betere spreker worden aan de hand van retoricaonderwijs. Iedere week zijn de leerlingen te gast bij een andere locatie en spreker. De cursus werd afgetrapt met een ontmoeting met Diederik Boomsma, Tweede Kamerlid van NSC en lid van de Raad van Toezicht van Stichting Landmerk. </a:t>
            </a:r>
            <a:endParaRPr sz="1800">
              <a:latin typeface="Raleway"/>
              <a:ea typeface="Raleway"/>
              <a:cs typeface="Raleway"/>
              <a:sym typeface="Raleway"/>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g36b08e1f3d0_0_7"/>
          <p:cNvSpPr/>
          <p:nvPr/>
        </p:nvSpPr>
        <p:spPr>
          <a:xfrm>
            <a:off x="0" y="0"/>
            <a:ext cx="12192000" cy="6858000"/>
          </a:xfrm>
          <a:prstGeom prst="rect">
            <a:avLst/>
          </a:prstGeom>
          <a:gradFill>
            <a:gsLst>
              <a:gs pos="0">
                <a:srgbClr val="DFEFF6"/>
              </a:gs>
              <a:gs pos="18000">
                <a:srgbClr val="DFEFF6"/>
              </a:gs>
              <a:gs pos="100000">
                <a:schemeClr val="lt1"/>
              </a:gs>
            </a:gsLst>
            <a:lin ang="13500032" scaled="0"/>
          </a:gra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nl-NL" sz="1800" b="0" i="0" u="none" strike="noStrike" cap="none">
                <a:solidFill>
                  <a:schemeClr val="lt1"/>
                </a:solidFill>
                <a:latin typeface="Arial"/>
                <a:ea typeface="Arial"/>
                <a:cs typeface="Arial"/>
                <a:sym typeface="Arial"/>
              </a:rPr>
              <a:t> </a:t>
            </a:r>
            <a:endParaRPr sz="1800" b="0" i="0" u="none" strike="noStrike" cap="none">
              <a:solidFill>
                <a:schemeClr val="lt1"/>
              </a:solidFill>
              <a:latin typeface="Arial"/>
              <a:ea typeface="Arial"/>
              <a:cs typeface="Arial"/>
              <a:sym typeface="Arial"/>
            </a:endParaRPr>
          </a:p>
        </p:txBody>
      </p:sp>
      <p:sp>
        <p:nvSpPr>
          <p:cNvPr id="158" name="Google Shape;158;g36b08e1f3d0_0_7"/>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9" name="Google Shape;159;g36b08e1f3d0_0_7"/>
          <p:cNvSpPr/>
          <p:nvPr/>
        </p:nvSpPr>
        <p:spPr>
          <a:xfrm>
            <a:off x="0" y="0"/>
            <a:ext cx="12192000" cy="805800"/>
          </a:xfrm>
          <a:prstGeom prst="rect">
            <a:avLst/>
          </a:prstGeom>
          <a:gradFill>
            <a:gsLst>
              <a:gs pos="0">
                <a:srgbClr val="156076"/>
              </a:gs>
              <a:gs pos="22000">
                <a:srgbClr val="156076"/>
              </a:gs>
              <a:gs pos="100000">
                <a:srgbClr val="55A4BB"/>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60" name="Google Shape;160;g36b08e1f3d0_0_7"/>
          <p:cNvPicPr preferRelativeResize="0"/>
          <p:nvPr/>
        </p:nvPicPr>
        <p:blipFill rotWithShape="1">
          <a:blip r:embed="rId3">
            <a:alphaModFix/>
          </a:blip>
          <a:srcRect/>
          <a:stretch/>
        </p:blipFill>
        <p:spPr>
          <a:xfrm>
            <a:off x="851845" y="110196"/>
            <a:ext cx="1178824" cy="557191"/>
          </a:xfrm>
          <a:prstGeom prst="rect">
            <a:avLst/>
          </a:prstGeom>
          <a:noFill/>
          <a:ln>
            <a:noFill/>
          </a:ln>
        </p:spPr>
      </p:pic>
      <p:sp>
        <p:nvSpPr>
          <p:cNvPr id="161" name="Google Shape;161;g36b08e1f3d0_0_7"/>
          <p:cNvSpPr/>
          <p:nvPr/>
        </p:nvSpPr>
        <p:spPr>
          <a:xfrm>
            <a:off x="2237509" y="110196"/>
            <a:ext cx="36000" cy="557100"/>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62" name="Google Shape;162;g36b08e1f3d0_0_7"/>
          <p:cNvSpPr txBox="1"/>
          <p:nvPr/>
        </p:nvSpPr>
        <p:spPr>
          <a:xfrm>
            <a:off x="2438400" y="158675"/>
            <a:ext cx="84690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nl-NL" sz="2400" b="1">
                <a:solidFill>
                  <a:schemeClr val="lt1"/>
                </a:solidFill>
                <a:latin typeface="Raleway"/>
                <a:ea typeface="Raleway"/>
                <a:cs typeface="Raleway"/>
                <a:sym typeface="Raleway"/>
              </a:rPr>
              <a:t>Studiereizen (scholieren)</a:t>
            </a:r>
            <a:endParaRPr sz="2400" b="1" i="0" u="none" strike="noStrike" cap="none">
              <a:solidFill>
                <a:schemeClr val="lt1"/>
              </a:solidFill>
              <a:latin typeface="Raleway"/>
              <a:ea typeface="Raleway"/>
              <a:cs typeface="Raleway"/>
              <a:sym typeface="Raleway"/>
            </a:endParaRPr>
          </a:p>
        </p:txBody>
      </p:sp>
      <p:grpSp>
        <p:nvGrpSpPr>
          <p:cNvPr id="163" name="Google Shape;163;g36b08e1f3d0_0_7"/>
          <p:cNvGrpSpPr/>
          <p:nvPr/>
        </p:nvGrpSpPr>
        <p:grpSpPr>
          <a:xfrm>
            <a:off x="8587502" y="163550"/>
            <a:ext cx="3356555" cy="1718100"/>
            <a:chOff x="4218709" y="4814452"/>
            <a:chExt cx="3723300" cy="1718100"/>
          </a:xfrm>
        </p:grpSpPr>
        <p:sp>
          <p:nvSpPr>
            <p:cNvPr id="164" name="Google Shape;164;g36b08e1f3d0_0_7"/>
            <p:cNvSpPr/>
            <p:nvPr/>
          </p:nvSpPr>
          <p:spPr>
            <a:xfrm>
              <a:off x="4218709" y="4814452"/>
              <a:ext cx="3723300" cy="1718100"/>
            </a:xfrm>
            <a:prstGeom prst="roundRect">
              <a:avLst>
                <a:gd name="adj" fmla="val 16667"/>
              </a:avLst>
            </a:prstGeom>
            <a:solidFill>
              <a:schemeClr val="lt1"/>
            </a:solidFill>
            <a:ln>
              <a:noFill/>
            </a:ln>
            <a:effectLst>
              <a:outerShdw blurRad="165100" dist="139700" dir="2700000" sx="101000" sy="101000" algn="tl" rotWithShape="0">
                <a:srgbClr val="000000">
                  <a:alpha val="94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65" name="Google Shape;165;g36b08e1f3d0_0_7" descr="Studentenbaret bij afstuderen silhouet"/>
            <p:cNvPicPr preferRelativeResize="0"/>
            <p:nvPr/>
          </p:nvPicPr>
          <p:blipFill rotWithShape="1">
            <a:blip r:embed="rId4">
              <a:alphaModFix/>
            </a:blip>
            <a:srcRect/>
            <a:stretch/>
          </p:blipFill>
          <p:spPr>
            <a:xfrm>
              <a:off x="5569521" y="4932758"/>
              <a:ext cx="1052944" cy="1052944"/>
            </a:xfrm>
            <a:prstGeom prst="rect">
              <a:avLst/>
            </a:prstGeom>
            <a:noFill/>
            <a:ln>
              <a:noFill/>
            </a:ln>
          </p:spPr>
        </p:pic>
        <p:sp>
          <p:nvSpPr>
            <p:cNvPr id="166" name="Google Shape;166;g36b08e1f3d0_0_7"/>
            <p:cNvSpPr txBox="1"/>
            <p:nvPr/>
          </p:nvSpPr>
          <p:spPr>
            <a:xfrm>
              <a:off x="4337261" y="5849609"/>
              <a:ext cx="34863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nl-NL" sz="1800" b="1" i="0" u="none" strike="noStrike" cap="none">
                  <a:solidFill>
                    <a:schemeClr val="dk1"/>
                  </a:solidFill>
                  <a:latin typeface="Raleway"/>
                  <a:ea typeface="Raleway"/>
                  <a:cs typeface="Raleway"/>
                  <a:sym typeface="Raleway"/>
                </a:rPr>
                <a:t>Honoursprogramma’s en studiereizen</a:t>
              </a:r>
              <a:endParaRPr sz="1800" b="1" i="0" u="none" strike="noStrike" cap="none">
                <a:solidFill>
                  <a:schemeClr val="dk1"/>
                </a:solidFill>
                <a:latin typeface="Raleway"/>
                <a:ea typeface="Raleway"/>
                <a:cs typeface="Raleway"/>
                <a:sym typeface="Raleway"/>
              </a:endParaRPr>
            </a:p>
          </p:txBody>
        </p:sp>
      </p:grpSp>
      <p:sp>
        <p:nvSpPr>
          <p:cNvPr id="167" name="Google Shape;167;g36b08e1f3d0_0_7"/>
          <p:cNvSpPr txBox="1"/>
          <p:nvPr/>
        </p:nvSpPr>
        <p:spPr>
          <a:xfrm>
            <a:off x="447550" y="1810100"/>
            <a:ext cx="11030700" cy="4759200"/>
          </a:xfrm>
          <a:prstGeom prst="rect">
            <a:avLst/>
          </a:prstGeom>
          <a:noFill/>
          <a:ln>
            <a:noFill/>
          </a:ln>
        </p:spPr>
        <p:txBody>
          <a:bodyPr spcFirstLastPara="1" wrap="square" lIns="91425" tIns="91425" rIns="91425" bIns="91425" anchor="t" anchorCtr="0">
            <a:spAutoFit/>
          </a:bodyPr>
          <a:lstStyle/>
          <a:p>
            <a:pPr marL="0" lvl="0" indent="0" algn="l" rtl="0">
              <a:lnSpc>
                <a:spcPct val="107916"/>
              </a:lnSpc>
              <a:spcBef>
                <a:spcPts val="0"/>
              </a:spcBef>
              <a:spcAft>
                <a:spcPts val="0"/>
              </a:spcAft>
              <a:buNone/>
            </a:pPr>
            <a:r>
              <a:rPr lang="nl-NL" sz="1800" b="1">
                <a:solidFill>
                  <a:schemeClr val="dk1"/>
                </a:solidFill>
                <a:latin typeface="Raleway"/>
                <a:ea typeface="Raleway"/>
                <a:cs typeface="Raleway"/>
                <a:sym typeface="Raleway"/>
              </a:rPr>
              <a:t>Landmerk Zomerschool (scholieren)</a:t>
            </a:r>
            <a:endParaRPr sz="1800" b="1">
              <a:solidFill>
                <a:schemeClr val="dk1"/>
              </a:solidFill>
              <a:latin typeface="Raleway"/>
              <a:ea typeface="Raleway"/>
              <a:cs typeface="Raleway"/>
              <a:sym typeface="Raleway"/>
            </a:endParaRPr>
          </a:p>
          <a:p>
            <a:pPr marL="0" lvl="0" indent="0" algn="l" rtl="0">
              <a:lnSpc>
                <a:spcPct val="107916"/>
              </a:lnSpc>
              <a:spcBef>
                <a:spcPts val="800"/>
              </a:spcBef>
              <a:spcAft>
                <a:spcPts val="0"/>
              </a:spcAft>
              <a:buNone/>
            </a:pPr>
            <a:r>
              <a:rPr lang="nl-NL" sz="1800">
                <a:solidFill>
                  <a:schemeClr val="dk1"/>
                </a:solidFill>
                <a:latin typeface="Raleway"/>
                <a:ea typeface="Raleway"/>
                <a:cs typeface="Raleway"/>
                <a:sym typeface="Raleway"/>
              </a:rPr>
              <a:t>Op kasteel Amstenrade in Zuid-Limburg gaven Femke en Tom de vierde editie van de Landmerk Zomerschool. Hier werden we zeer gastvrij ontvangen door Leila en Henri van Lidth de Jeude en hun gezin. De leerlingen bogen zich samen met de docenten over de </a:t>
            </a:r>
            <a:r>
              <a:rPr lang="nl-NL" sz="1800" i="1">
                <a:solidFill>
                  <a:schemeClr val="dk1"/>
                </a:solidFill>
                <a:latin typeface="Raleway"/>
                <a:ea typeface="Raleway"/>
                <a:cs typeface="Raleway"/>
                <a:sym typeface="Raleway"/>
              </a:rPr>
              <a:t>Alkibiades </a:t>
            </a:r>
            <a:r>
              <a:rPr lang="nl-NL" sz="1800">
                <a:solidFill>
                  <a:schemeClr val="dk1"/>
                </a:solidFill>
                <a:latin typeface="Raleway"/>
                <a:ea typeface="Raleway"/>
                <a:cs typeface="Raleway"/>
                <a:sym typeface="Raleway"/>
              </a:rPr>
              <a:t>van Plato en Shakespeares </a:t>
            </a:r>
            <a:r>
              <a:rPr lang="nl-NL" sz="1800" i="1">
                <a:solidFill>
                  <a:schemeClr val="dk1"/>
                </a:solidFill>
                <a:latin typeface="Raleway"/>
                <a:ea typeface="Raleway"/>
                <a:cs typeface="Raleway"/>
                <a:sym typeface="Raleway"/>
              </a:rPr>
              <a:t>Hamlet</a:t>
            </a:r>
            <a:r>
              <a:rPr lang="nl-NL" sz="1800">
                <a:solidFill>
                  <a:schemeClr val="dk1"/>
                </a:solidFill>
                <a:latin typeface="Raleway"/>
                <a:ea typeface="Raleway"/>
                <a:cs typeface="Raleway"/>
                <a:sym typeface="Raleway"/>
              </a:rPr>
              <a:t>. Naast de lessen was er tijd voor sport, spel en wandelingen door de prachtige omgeving van het kasteel. </a:t>
            </a:r>
            <a:endParaRPr sz="1800">
              <a:solidFill>
                <a:schemeClr val="dk1"/>
              </a:solidFill>
              <a:latin typeface="Raleway"/>
              <a:ea typeface="Raleway"/>
              <a:cs typeface="Raleway"/>
              <a:sym typeface="Raleway"/>
            </a:endParaRPr>
          </a:p>
          <a:p>
            <a:pPr marL="0" lvl="0" indent="0" algn="l" rtl="0">
              <a:lnSpc>
                <a:spcPct val="107916"/>
              </a:lnSpc>
              <a:spcBef>
                <a:spcPts val="800"/>
              </a:spcBef>
              <a:spcAft>
                <a:spcPts val="0"/>
              </a:spcAft>
              <a:buNone/>
            </a:pPr>
            <a:endParaRPr sz="1800">
              <a:solidFill>
                <a:schemeClr val="dk1"/>
              </a:solidFill>
              <a:latin typeface="Raleway"/>
              <a:ea typeface="Raleway"/>
              <a:cs typeface="Raleway"/>
              <a:sym typeface="Raleway"/>
            </a:endParaRPr>
          </a:p>
          <a:p>
            <a:pPr marL="0" lvl="0" indent="0" algn="l" rtl="0">
              <a:lnSpc>
                <a:spcPct val="107916"/>
              </a:lnSpc>
              <a:spcBef>
                <a:spcPts val="800"/>
              </a:spcBef>
              <a:spcAft>
                <a:spcPts val="0"/>
              </a:spcAft>
              <a:buNone/>
            </a:pPr>
            <a:r>
              <a:rPr lang="nl-NL" sz="1800" b="1">
                <a:solidFill>
                  <a:schemeClr val="dk1"/>
                </a:solidFill>
                <a:latin typeface="Raleway"/>
                <a:ea typeface="Raleway"/>
                <a:cs typeface="Raleway"/>
                <a:sym typeface="Raleway"/>
              </a:rPr>
              <a:t>Retorica in Rome (scholieren)</a:t>
            </a:r>
            <a:endParaRPr sz="1800" b="1">
              <a:solidFill>
                <a:schemeClr val="dk1"/>
              </a:solidFill>
              <a:latin typeface="Raleway"/>
              <a:ea typeface="Raleway"/>
              <a:cs typeface="Raleway"/>
              <a:sym typeface="Raleway"/>
            </a:endParaRPr>
          </a:p>
          <a:p>
            <a:pPr marL="0" lvl="0" indent="0" algn="l" rtl="0">
              <a:lnSpc>
                <a:spcPct val="107916"/>
              </a:lnSpc>
              <a:spcBef>
                <a:spcPts val="800"/>
              </a:spcBef>
              <a:spcAft>
                <a:spcPts val="800"/>
              </a:spcAft>
              <a:buNone/>
            </a:pPr>
            <a:r>
              <a:rPr lang="nl-NL" sz="1800">
                <a:solidFill>
                  <a:schemeClr val="dk1"/>
                </a:solidFill>
                <a:latin typeface="Raleway"/>
                <a:ea typeface="Raleway"/>
                <a:cs typeface="Raleway"/>
                <a:sym typeface="Raleway"/>
              </a:rPr>
              <a:t>In september 2024 gingen Imre en Maria Teresa met een groep van elf leerlingen gedurende een week naar Rome. In de ochtenden gaf Imre colleges over Cicero en Maria Teresa over Shakespeare. In de middag voerden de leerlingen speeches op prachtige locaties in de binnenstad, zoals het Capitool en het Forum Romanum. Verder waren er ontmoetingen met inspirerende gastsprekers: correspondent van </a:t>
            </a:r>
            <a:r>
              <a:rPr lang="nl-NL" sz="1800" i="1">
                <a:solidFill>
                  <a:schemeClr val="dk1"/>
                </a:solidFill>
                <a:latin typeface="Raleway"/>
                <a:ea typeface="Raleway"/>
                <a:cs typeface="Raleway"/>
                <a:sym typeface="Raleway"/>
              </a:rPr>
              <a:t>De Telegraaf</a:t>
            </a:r>
            <a:r>
              <a:rPr lang="nl-NL" sz="1800">
                <a:solidFill>
                  <a:schemeClr val="dk1"/>
                </a:solidFill>
                <a:latin typeface="Raleway"/>
                <a:ea typeface="Raleway"/>
                <a:cs typeface="Raleway"/>
                <a:sym typeface="Raleway"/>
              </a:rPr>
              <a:t> Maarten van Aalderen en Gesine Doop van het</a:t>
            </a:r>
            <a:r>
              <a:rPr lang="nl-NL" sz="1800" i="1">
                <a:solidFill>
                  <a:schemeClr val="dk1"/>
                </a:solidFill>
                <a:latin typeface="Raleway"/>
                <a:ea typeface="Raleway"/>
                <a:cs typeface="Raleway"/>
                <a:sym typeface="Raleway"/>
              </a:rPr>
              <a:t> World Food Programme</a:t>
            </a:r>
            <a:r>
              <a:rPr lang="nl-NL" sz="1800">
                <a:solidFill>
                  <a:schemeClr val="dk1"/>
                </a:solidFill>
                <a:latin typeface="Raleway"/>
                <a:ea typeface="Raleway"/>
                <a:cs typeface="Raleway"/>
                <a:sym typeface="Raleway"/>
              </a:rPr>
              <a:t>. De avonden waren gevuld met ontspannen activiteiten zoals theater, spel en een voetbalwedstrijd.</a:t>
            </a:r>
            <a:endParaRPr sz="1800">
              <a:latin typeface="Raleway"/>
              <a:ea typeface="Raleway"/>
              <a:cs typeface="Raleway"/>
              <a:sym typeface="Raleway"/>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g36b08e1f3d0_0_21"/>
          <p:cNvSpPr/>
          <p:nvPr/>
        </p:nvSpPr>
        <p:spPr>
          <a:xfrm>
            <a:off x="0" y="0"/>
            <a:ext cx="12192000" cy="6858000"/>
          </a:xfrm>
          <a:prstGeom prst="rect">
            <a:avLst/>
          </a:prstGeom>
          <a:gradFill>
            <a:gsLst>
              <a:gs pos="0">
                <a:srgbClr val="DFEFF6"/>
              </a:gs>
              <a:gs pos="18000">
                <a:srgbClr val="DFEFF6"/>
              </a:gs>
              <a:gs pos="100000">
                <a:schemeClr val="lt1"/>
              </a:gs>
            </a:gsLst>
            <a:lin ang="13500032" scaled="0"/>
          </a:gra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nl-NL" sz="1800" b="0" i="0" u="none" strike="noStrike" cap="none">
                <a:solidFill>
                  <a:schemeClr val="lt1"/>
                </a:solidFill>
                <a:latin typeface="Arial"/>
                <a:ea typeface="Arial"/>
                <a:cs typeface="Arial"/>
                <a:sym typeface="Arial"/>
              </a:rPr>
              <a:t> </a:t>
            </a:r>
            <a:endParaRPr sz="1800" b="0" i="0" u="none" strike="noStrike" cap="none">
              <a:solidFill>
                <a:schemeClr val="lt1"/>
              </a:solidFill>
              <a:latin typeface="Arial"/>
              <a:ea typeface="Arial"/>
              <a:cs typeface="Arial"/>
              <a:sym typeface="Arial"/>
            </a:endParaRPr>
          </a:p>
        </p:txBody>
      </p:sp>
      <p:sp>
        <p:nvSpPr>
          <p:cNvPr id="173" name="Google Shape;173;g36b08e1f3d0_0_21"/>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4" name="Google Shape;174;g36b08e1f3d0_0_21"/>
          <p:cNvSpPr/>
          <p:nvPr/>
        </p:nvSpPr>
        <p:spPr>
          <a:xfrm>
            <a:off x="0" y="0"/>
            <a:ext cx="12192000" cy="805800"/>
          </a:xfrm>
          <a:prstGeom prst="rect">
            <a:avLst/>
          </a:prstGeom>
          <a:gradFill>
            <a:gsLst>
              <a:gs pos="0">
                <a:srgbClr val="156076"/>
              </a:gs>
              <a:gs pos="22000">
                <a:srgbClr val="156076"/>
              </a:gs>
              <a:gs pos="100000">
                <a:srgbClr val="55A4BB"/>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75" name="Google Shape;175;g36b08e1f3d0_0_21"/>
          <p:cNvPicPr preferRelativeResize="0"/>
          <p:nvPr/>
        </p:nvPicPr>
        <p:blipFill rotWithShape="1">
          <a:blip r:embed="rId3">
            <a:alphaModFix/>
          </a:blip>
          <a:srcRect/>
          <a:stretch/>
        </p:blipFill>
        <p:spPr>
          <a:xfrm>
            <a:off x="851845" y="110196"/>
            <a:ext cx="1178824" cy="557191"/>
          </a:xfrm>
          <a:prstGeom prst="rect">
            <a:avLst/>
          </a:prstGeom>
          <a:noFill/>
          <a:ln>
            <a:noFill/>
          </a:ln>
        </p:spPr>
      </p:pic>
      <p:sp>
        <p:nvSpPr>
          <p:cNvPr id="176" name="Google Shape;176;g36b08e1f3d0_0_21"/>
          <p:cNvSpPr/>
          <p:nvPr/>
        </p:nvSpPr>
        <p:spPr>
          <a:xfrm>
            <a:off x="2237509" y="110196"/>
            <a:ext cx="36000" cy="557100"/>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77" name="Google Shape;177;g36b08e1f3d0_0_21"/>
          <p:cNvSpPr txBox="1"/>
          <p:nvPr/>
        </p:nvSpPr>
        <p:spPr>
          <a:xfrm>
            <a:off x="2438400" y="158675"/>
            <a:ext cx="84690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nl-NL" sz="2400" b="1">
                <a:solidFill>
                  <a:schemeClr val="lt1"/>
                </a:solidFill>
                <a:latin typeface="Raleway"/>
                <a:ea typeface="Raleway"/>
                <a:cs typeface="Raleway"/>
                <a:sym typeface="Raleway"/>
              </a:rPr>
              <a:t>Studiereizen (studenten)</a:t>
            </a:r>
            <a:endParaRPr sz="2400" b="1" i="0" u="none" strike="noStrike" cap="none">
              <a:solidFill>
                <a:schemeClr val="lt1"/>
              </a:solidFill>
              <a:latin typeface="Raleway"/>
              <a:ea typeface="Raleway"/>
              <a:cs typeface="Raleway"/>
              <a:sym typeface="Raleway"/>
            </a:endParaRPr>
          </a:p>
        </p:txBody>
      </p:sp>
      <p:grpSp>
        <p:nvGrpSpPr>
          <p:cNvPr id="178" name="Google Shape;178;g36b08e1f3d0_0_21"/>
          <p:cNvGrpSpPr/>
          <p:nvPr/>
        </p:nvGrpSpPr>
        <p:grpSpPr>
          <a:xfrm>
            <a:off x="8587502" y="163550"/>
            <a:ext cx="3356555" cy="1718100"/>
            <a:chOff x="4218709" y="4814452"/>
            <a:chExt cx="3723300" cy="1718100"/>
          </a:xfrm>
        </p:grpSpPr>
        <p:sp>
          <p:nvSpPr>
            <p:cNvPr id="179" name="Google Shape;179;g36b08e1f3d0_0_21"/>
            <p:cNvSpPr/>
            <p:nvPr/>
          </p:nvSpPr>
          <p:spPr>
            <a:xfrm>
              <a:off x="4218709" y="4814452"/>
              <a:ext cx="3723300" cy="1718100"/>
            </a:xfrm>
            <a:prstGeom prst="roundRect">
              <a:avLst>
                <a:gd name="adj" fmla="val 16667"/>
              </a:avLst>
            </a:prstGeom>
            <a:solidFill>
              <a:schemeClr val="lt1"/>
            </a:solidFill>
            <a:ln>
              <a:noFill/>
            </a:ln>
            <a:effectLst>
              <a:outerShdw blurRad="165100" dist="139700" dir="2700000" sx="101000" sy="101000" algn="tl" rotWithShape="0">
                <a:srgbClr val="000000">
                  <a:alpha val="94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80" name="Google Shape;180;g36b08e1f3d0_0_21" descr="Studentenbaret bij afstuderen silhouet"/>
            <p:cNvPicPr preferRelativeResize="0"/>
            <p:nvPr/>
          </p:nvPicPr>
          <p:blipFill rotWithShape="1">
            <a:blip r:embed="rId4">
              <a:alphaModFix/>
            </a:blip>
            <a:srcRect/>
            <a:stretch/>
          </p:blipFill>
          <p:spPr>
            <a:xfrm>
              <a:off x="5569521" y="4932758"/>
              <a:ext cx="1052944" cy="1052944"/>
            </a:xfrm>
            <a:prstGeom prst="rect">
              <a:avLst/>
            </a:prstGeom>
            <a:noFill/>
            <a:ln>
              <a:noFill/>
            </a:ln>
          </p:spPr>
        </p:pic>
        <p:sp>
          <p:nvSpPr>
            <p:cNvPr id="181" name="Google Shape;181;g36b08e1f3d0_0_21"/>
            <p:cNvSpPr txBox="1"/>
            <p:nvPr/>
          </p:nvSpPr>
          <p:spPr>
            <a:xfrm>
              <a:off x="4337261" y="5849609"/>
              <a:ext cx="34863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nl-NL" sz="1800" b="1" i="0" u="none" strike="noStrike" cap="none">
                  <a:solidFill>
                    <a:schemeClr val="dk1"/>
                  </a:solidFill>
                  <a:latin typeface="Raleway"/>
                  <a:ea typeface="Raleway"/>
                  <a:cs typeface="Raleway"/>
                  <a:sym typeface="Raleway"/>
                </a:rPr>
                <a:t>Honoursprogramma’s en studiereizen</a:t>
              </a:r>
              <a:endParaRPr sz="1800" b="1" i="0" u="none" strike="noStrike" cap="none">
                <a:solidFill>
                  <a:schemeClr val="dk1"/>
                </a:solidFill>
                <a:latin typeface="Raleway"/>
                <a:ea typeface="Raleway"/>
                <a:cs typeface="Raleway"/>
                <a:sym typeface="Raleway"/>
              </a:endParaRPr>
            </a:p>
          </p:txBody>
        </p:sp>
      </p:grpSp>
      <p:sp>
        <p:nvSpPr>
          <p:cNvPr id="182" name="Google Shape;182;g36b08e1f3d0_0_21"/>
          <p:cNvSpPr txBox="1"/>
          <p:nvPr/>
        </p:nvSpPr>
        <p:spPr>
          <a:xfrm>
            <a:off x="373400" y="928900"/>
            <a:ext cx="11030700" cy="5758800"/>
          </a:xfrm>
          <a:prstGeom prst="rect">
            <a:avLst/>
          </a:prstGeom>
          <a:noFill/>
          <a:ln>
            <a:noFill/>
          </a:ln>
        </p:spPr>
        <p:txBody>
          <a:bodyPr spcFirstLastPara="1" wrap="square" lIns="91425" tIns="91425" rIns="91425" bIns="91425" anchor="t" anchorCtr="0">
            <a:spAutoFit/>
          </a:bodyPr>
          <a:lstStyle/>
          <a:p>
            <a:pPr marL="0" lvl="0" indent="0" algn="l" rtl="0">
              <a:lnSpc>
                <a:spcPct val="107916"/>
              </a:lnSpc>
              <a:spcBef>
                <a:spcPts val="0"/>
              </a:spcBef>
              <a:spcAft>
                <a:spcPts val="0"/>
              </a:spcAft>
              <a:buNone/>
            </a:pPr>
            <a:r>
              <a:rPr lang="nl-NL" sz="1800" b="1">
                <a:solidFill>
                  <a:schemeClr val="dk1"/>
                </a:solidFill>
                <a:latin typeface="Raleway"/>
                <a:ea typeface="Raleway"/>
                <a:cs typeface="Raleway"/>
                <a:sym typeface="Raleway"/>
              </a:rPr>
              <a:t>Retorica in Rome (studenten)</a:t>
            </a:r>
            <a:endParaRPr sz="1800" b="1">
              <a:solidFill>
                <a:schemeClr val="dk1"/>
              </a:solidFill>
              <a:latin typeface="Raleway"/>
              <a:ea typeface="Raleway"/>
              <a:cs typeface="Raleway"/>
              <a:sym typeface="Raleway"/>
            </a:endParaRPr>
          </a:p>
          <a:p>
            <a:pPr marL="0" lvl="0" indent="0" algn="l" rtl="0">
              <a:lnSpc>
                <a:spcPct val="107916"/>
              </a:lnSpc>
              <a:spcBef>
                <a:spcPts val="800"/>
              </a:spcBef>
              <a:spcAft>
                <a:spcPts val="0"/>
              </a:spcAft>
              <a:buNone/>
            </a:pPr>
            <a:r>
              <a:rPr lang="nl-NL" sz="1800">
                <a:solidFill>
                  <a:schemeClr val="dk1"/>
                </a:solidFill>
                <a:latin typeface="Raleway"/>
                <a:ea typeface="Raleway"/>
                <a:cs typeface="Raleway"/>
                <a:sym typeface="Raleway"/>
              </a:rPr>
              <a:t>In januari 2024 trokken Niko en Willianne naar Rome om in het CIAM </a:t>
            </a:r>
            <a:br>
              <a:rPr lang="nl-NL" sz="1800">
                <a:solidFill>
                  <a:schemeClr val="dk1"/>
                </a:solidFill>
                <a:latin typeface="Raleway"/>
                <a:ea typeface="Raleway"/>
                <a:cs typeface="Raleway"/>
                <a:sym typeface="Raleway"/>
              </a:rPr>
            </a:br>
            <a:r>
              <a:rPr lang="nl-NL" sz="1800">
                <a:solidFill>
                  <a:schemeClr val="dk1"/>
                </a:solidFill>
                <a:latin typeface="Raleway"/>
                <a:ea typeface="Raleway"/>
                <a:cs typeface="Raleway"/>
                <a:sym typeface="Raleway"/>
              </a:rPr>
              <a:t>zich met een groep studenten bezig te houden met retorica en filosofie. </a:t>
            </a:r>
            <a:br>
              <a:rPr lang="nl-NL" sz="1800">
                <a:solidFill>
                  <a:schemeClr val="dk1"/>
                </a:solidFill>
                <a:latin typeface="Raleway"/>
                <a:ea typeface="Raleway"/>
                <a:cs typeface="Raleway"/>
                <a:sym typeface="Raleway"/>
              </a:rPr>
            </a:br>
            <a:r>
              <a:rPr lang="nl-NL" sz="1800">
                <a:solidFill>
                  <a:schemeClr val="dk1"/>
                </a:solidFill>
                <a:latin typeface="Raleway"/>
                <a:ea typeface="Raleway"/>
                <a:cs typeface="Raleway"/>
                <a:sym typeface="Raleway"/>
              </a:rPr>
              <a:t>Niko behandelde </a:t>
            </a:r>
            <a:r>
              <a:rPr lang="nl-NL" sz="1800" i="1">
                <a:solidFill>
                  <a:schemeClr val="dk1"/>
                </a:solidFill>
                <a:latin typeface="Raleway"/>
                <a:ea typeface="Raleway"/>
                <a:cs typeface="Raleway"/>
                <a:sym typeface="Raleway"/>
              </a:rPr>
              <a:t>Protagoras </a:t>
            </a:r>
            <a:r>
              <a:rPr lang="nl-NL" sz="1800">
                <a:solidFill>
                  <a:schemeClr val="dk1"/>
                </a:solidFill>
                <a:latin typeface="Raleway"/>
                <a:ea typeface="Raleway"/>
                <a:cs typeface="Raleway"/>
                <a:sym typeface="Raleway"/>
              </a:rPr>
              <a:t>van Plato en Willianne besprak </a:t>
            </a:r>
            <a:r>
              <a:rPr lang="nl-NL" sz="1800" i="1">
                <a:solidFill>
                  <a:schemeClr val="dk1"/>
                </a:solidFill>
                <a:latin typeface="Raleway"/>
                <a:ea typeface="Raleway"/>
                <a:cs typeface="Raleway"/>
                <a:sym typeface="Raleway"/>
              </a:rPr>
              <a:t>Julius Caesar </a:t>
            </a:r>
            <a:r>
              <a:rPr lang="nl-NL" sz="1800">
                <a:solidFill>
                  <a:schemeClr val="dk1"/>
                </a:solidFill>
                <a:latin typeface="Raleway"/>
                <a:ea typeface="Raleway"/>
                <a:cs typeface="Raleway"/>
                <a:sym typeface="Raleway"/>
              </a:rPr>
              <a:t>van Shakespeare. Net als bij de leerlingenreis konden de studenten ook kennis maken met gastsprekers. Desalniettemin bleef er genoeg tijd over voor de studenten om zich te laven aan de Italiaanse keuken en de schoonheid van Rome.</a:t>
            </a:r>
            <a:endParaRPr sz="1800">
              <a:solidFill>
                <a:schemeClr val="dk1"/>
              </a:solidFill>
              <a:latin typeface="Raleway"/>
              <a:ea typeface="Raleway"/>
              <a:cs typeface="Raleway"/>
              <a:sym typeface="Raleway"/>
            </a:endParaRPr>
          </a:p>
          <a:p>
            <a:pPr marL="0" lvl="0" indent="0" algn="l" rtl="0">
              <a:lnSpc>
                <a:spcPct val="107916"/>
              </a:lnSpc>
              <a:spcBef>
                <a:spcPts val="800"/>
              </a:spcBef>
              <a:spcAft>
                <a:spcPts val="0"/>
              </a:spcAft>
              <a:buNone/>
            </a:pPr>
            <a:r>
              <a:rPr lang="nl-NL" sz="1800" b="1">
                <a:solidFill>
                  <a:schemeClr val="dk1"/>
                </a:solidFill>
                <a:latin typeface="Raleway"/>
                <a:ea typeface="Raleway"/>
                <a:cs typeface="Raleway"/>
                <a:sym typeface="Raleway"/>
              </a:rPr>
              <a:t>Filosoferen in Florence (studenten)</a:t>
            </a:r>
            <a:endParaRPr sz="1800" b="1">
              <a:solidFill>
                <a:schemeClr val="dk1"/>
              </a:solidFill>
              <a:latin typeface="Raleway"/>
              <a:ea typeface="Raleway"/>
              <a:cs typeface="Raleway"/>
              <a:sym typeface="Raleway"/>
            </a:endParaRPr>
          </a:p>
          <a:p>
            <a:pPr marL="0" lvl="0" indent="0" algn="l" rtl="0">
              <a:lnSpc>
                <a:spcPct val="107916"/>
              </a:lnSpc>
              <a:spcBef>
                <a:spcPts val="800"/>
              </a:spcBef>
              <a:spcAft>
                <a:spcPts val="0"/>
              </a:spcAft>
              <a:buNone/>
            </a:pPr>
            <a:r>
              <a:rPr lang="nl-NL" sz="1800">
                <a:solidFill>
                  <a:schemeClr val="dk1"/>
                </a:solidFill>
                <a:latin typeface="Raleway"/>
                <a:ea typeface="Raleway"/>
                <a:cs typeface="Raleway"/>
                <a:sym typeface="Raleway"/>
              </a:rPr>
              <a:t>In 2024 reisden we naar Florence om met een groep gemotiveerde studenten meer te leren over filosofie en literatuur. Niko las een dialoog van Plato, en de studenten maakten onder leiding van Everard van Weede kennis met Florence als kunststad. Het stadsbeeld met de koepel van Brunelleschi bood de perfecte achtergrond voor bespiegelingen over het goede, het ware en het schone.</a:t>
            </a:r>
            <a:endParaRPr sz="1800">
              <a:solidFill>
                <a:schemeClr val="dk1"/>
              </a:solidFill>
              <a:latin typeface="Raleway"/>
              <a:ea typeface="Raleway"/>
              <a:cs typeface="Raleway"/>
              <a:sym typeface="Raleway"/>
            </a:endParaRPr>
          </a:p>
          <a:p>
            <a:pPr marL="0" lvl="0" indent="0" algn="l" rtl="0">
              <a:lnSpc>
                <a:spcPct val="107916"/>
              </a:lnSpc>
              <a:spcBef>
                <a:spcPts val="800"/>
              </a:spcBef>
              <a:spcAft>
                <a:spcPts val="0"/>
              </a:spcAft>
              <a:buNone/>
            </a:pPr>
            <a:r>
              <a:rPr lang="nl-NL" sz="1800" b="1">
                <a:solidFill>
                  <a:schemeClr val="dk1"/>
                </a:solidFill>
                <a:latin typeface="Raleway"/>
                <a:ea typeface="Raleway"/>
                <a:cs typeface="Raleway"/>
                <a:sym typeface="Raleway"/>
              </a:rPr>
              <a:t>Studeren aan de Seine (studenten)</a:t>
            </a:r>
            <a:endParaRPr sz="1800" b="1">
              <a:solidFill>
                <a:schemeClr val="dk1"/>
              </a:solidFill>
              <a:latin typeface="Raleway"/>
              <a:ea typeface="Raleway"/>
              <a:cs typeface="Raleway"/>
              <a:sym typeface="Raleway"/>
            </a:endParaRPr>
          </a:p>
          <a:p>
            <a:pPr marL="0" lvl="0" indent="0" algn="l" rtl="0">
              <a:lnSpc>
                <a:spcPct val="107916"/>
              </a:lnSpc>
              <a:spcBef>
                <a:spcPts val="800"/>
              </a:spcBef>
              <a:spcAft>
                <a:spcPts val="800"/>
              </a:spcAft>
              <a:buNone/>
            </a:pPr>
            <a:r>
              <a:rPr lang="nl-NL" sz="1800">
                <a:solidFill>
                  <a:schemeClr val="dk1"/>
                </a:solidFill>
                <a:latin typeface="Raleway"/>
                <a:ea typeface="Raleway"/>
                <a:cs typeface="Raleway"/>
                <a:sym typeface="Raleway"/>
              </a:rPr>
              <a:t>In 2024 ging Landmerk voor de tweede keer naar Parijs. Femke en Jordi verzorgden respectievelijk lessen over de </a:t>
            </a:r>
            <a:r>
              <a:rPr lang="nl-NL" sz="1800" i="1">
                <a:solidFill>
                  <a:schemeClr val="dk1"/>
                </a:solidFill>
                <a:latin typeface="Raleway"/>
                <a:ea typeface="Raleway"/>
                <a:cs typeface="Raleway"/>
                <a:sym typeface="Raleway"/>
              </a:rPr>
              <a:t>Émile </a:t>
            </a:r>
            <a:r>
              <a:rPr lang="nl-NL" sz="1800">
                <a:solidFill>
                  <a:schemeClr val="dk1"/>
                </a:solidFill>
                <a:latin typeface="Raleway"/>
                <a:ea typeface="Raleway"/>
                <a:cs typeface="Raleway"/>
                <a:sym typeface="Raleway"/>
              </a:rPr>
              <a:t>van Rousseau en Racines tragedie </a:t>
            </a:r>
            <a:r>
              <a:rPr lang="nl-NL" sz="1800" i="1">
                <a:solidFill>
                  <a:schemeClr val="dk1"/>
                </a:solidFill>
                <a:latin typeface="Raleway"/>
                <a:ea typeface="Raleway"/>
                <a:cs typeface="Raleway"/>
                <a:sym typeface="Raleway"/>
              </a:rPr>
              <a:t>Phèdre</a:t>
            </a:r>
            <a:r>
              <a:rPr lang="nl-NL" sz="1800">
                <a:solidFill>
                  <a:schemeClr val="dk1"/>
                </a:solidFill>
                <a:latin typeface="Raleway"/>
                <a:ea typeface="Raleway"/>
                <a:cs typeface="Raleway"/>
                <a:sym typeface="Raleway"/>
              </a:rPr>
              <a:t>. De twaalf studenten bogen zich over onderwerpen als opvoeding en emoties. In de avond was er tijd voor ontmoetingen met mensen die wonen en werken in Parijs, onder wie de speechschrijver van president Macron. </a:t>
            </a:r>
            <a:endParaRPr sz="1800">
              <a:latin typeface="Raleway"/>
              <a:ea typeface="Raleway"/>
              <a:cs typeface="Raleway"/>
              <a:sym typeface="Raleway"/>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g355a81601f4_0_21"/>
          <p:cNvSpPr/>
          <p:nvPr/>
        </p:nvSpPr>
        <p:spPr>
          <a:xfrm>
            <a:off x="0" y="0"/>
            <a:ext cx="12192000" cy="6858000"/>
          </a:xfrm>
          <a:prstGeom prst="rect">
            <a:avLst/>
          </a:prstGeom>
          <a:gradFill>
            <a:gsLst>
              <a:gs pos="0">
                <a:srgbClr val="DFEFF6"/>
              </a:gs>
              <a:gs pos="18000">
                <a:srgbClr val="DFEFF6"/>
              </a:gs>
              <a:gs pos="100000">
                <a:schemeClr val="lt1"/>
              </a:gs>
            </a:gsLst>
            <a:lin ang="13500032" scaled="0"/>
          </a:gra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lvl="0" indent="0" algn="l" rtl="0">
              <a:lnSpc>
                <a:spcPct val="107916"/>
              </a:lnSpc>
              <a:spcBef>
                <a:spcPts val="0"/>
              </a:spcBef>
              <a:spcAft>
                <a:spcPts val="0"/>
              </a:spcAft>
              <a:buNone/>
            </a:pPr>
            <a:endParaRPr sz="1800">
              <a:solidFill>
                <a:schemeClr val="dk1"/>
              </a:solidFill>
              <a:latin typeface="Raleway"/>
              <a:ea typeface="Raleway"/>
              <a:cs typeface="Raleway"/>
              <a:sym typeface="Raleway"/>
            </a:endParaRPr>
          </a:p>
          <a:p>
            <a:pPr marL="0" lvl="0" indent="0" algn="l" rtl="0">
              <a:lnSpc>
                <a:spcPct val="107916"/>
              </a:lnSpc>
              <a:spcBef>
                <a:spcPts val="800"/>
              </a:spcBef>
              <a:spcAft>
                <a:spcPts val="800"/>
              </a:spcAft>
              <a:buClr>
                <a:schemeClr val="dk1"/>
              </a:buClr>
              <a:buSzPts val="1100"/>
              <a:buFont typeface="Arial"/>
              <a:buNone/>
            </a:pPr>
            <a:endParaRPr sz="1800">
              <a:solidFill>
                <a:schemeClr val="dk1"/>
              </a:solidFill>
              <a:latin typeface="Raleway"/>
              <a:ea typeface="Raleway"/>
              <a:cs typeface="Raleway"/>
              <a:sym typeface="Raleway"/>
            </a:endParaRPr>
          </a:p>
        </p:txBody>
      </p:sp>
      <p:sp>
        <p:nvSpPr>
          <p:cNvPr id="188" name="Google Shape;188;g355a81601f4_0_21"/>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9" name="Google Shape;189;g355a81601f4_0_21"/>
          <p:cNvSpPr/>
          <p:nvPr/>
        </p:nvSpPr>
        <p:spPr>
          <a:xfrm>
            <a:off x="0" y="0"/>
            <a:ext cx="12192000" cy="805800"/>
          </a:xfrm>
          <a:prstGeom prst="rect">
            <a:avLst/>
          </a:prstGeom>
          <a:gradFill>
            <a:gsLst>
              <a:gs pos="0">
                <a:srgbClr val="156076"/>
              </a:gs>
              <a:gs pos="22000">
                <a:srgbClr val="156076"/>
              </a:gs>
              <a:gs pos="100000">
                <a:srgbClr val="55A4BB"/>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90" name="Google Shape;190;g355a81601f4_0_21"/>
          <p:cNvPicPr preferRelativeResize="0"/>
          <p:nvPr/>
        </p:nvPicPr>
        <p:blipFill rotWithShape="1">
          <a:blip r:embed="rId3">
            <a:alphaModFix/>
          </a:blip>
          <a:srcRect/>
          <a:stretch/>
        </p:blipFill>
        <p:spPr>
          <a:xfrm>
            <a:off x="851845" y="110196"/>
            <a:ext cx="1178824" cy="557191"/>
          </a:xfrm>
          <a:prstGeom prst="rect">
            <a:avLst/>
          </a:prstGeom>
          <a:noFill/>
          <a:ln>
            <a:noFill/>
          </a:ln>
        </p:spPr>
      </p:pic>
      <p:sp>
        <p:nvSpPr>
          <p:cNvPr id="191" name="Google Shape;191;g355a81601f4_0_21"/>
          <p:cNvSpPr/>
          <p:nvPr/>
        </p:nvSpPr>
        <p:spPr>
          <a:xfrm>
            <a:off x="2237509" y="110196"/>
            <a:ext cx="36000" cy="557100"/>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92" name="Google Shape;192;g355a81601f4_0_21"/>
          <p:cNvSpPr txBox="1"/>
          <p:nvPr/>
        </p:nvSpPr>
        <p:spPr>
          <a:xfrm>
            <a:off x="2438400" y="158675"/>
            <a:ext cx="84690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nl-NL" sz="2400" b="1" i="0" u="none" strike="noStrike" cap="none">
                <a:solidFill>
                  <a:schemeClr val="lt1"/>
                </a:solidFill>
                <a:latin typeface="Raleway"/>
                <a:ea typeface="Raleway"/>
                <a:cs typeface="Raleway"/>
                <a:sym typeface="Raleway"/>
              </a:rPr>
              <a:t>Overige activiteiten</a:t>
            </a:r>
            <a:endParaRPr sz="2400" b="1" i="0" u="none" strike="noStrike" cap="none">
              <a:solidFill>
                <a:schemeClr val="lt1"/>
              </a:solidFill>
              <a:latin typeface="Raleway"/>
              <a:ea typeface="Raleway"/>
              <a:cs typeface="Raleway"/>
              <a:sym typeface="Raleway"/>
            </a:endParaRPr>
          </a:p>
        </p:txBody>
      </p:sp>
      <p:grpSp>
        <p:nvGrpSpPr>
          <p:cNvPr id="193" name="Google Shape;193;g355a81601f4_0_21"/>
          <p:cNvGrpSpPr/>
          <p:nvPr/>
        </p:nvGrpSpPr>
        <p:grpSpPr>
          <a:xfrm>
            <a:off x="8587502" y="163550"/>
            <a:ext cx="3356555" cy="1718100"/>
            <a:chOff x="8663702" y="163550"/>
            <a:chExt cx="3356555" cy="1718100"/>
          </a:xfrm>
        </p:grpSpPr>
        <p:sp>
          <p:nvSpPr>
            <p:cNvPr id="194" name="Google Shape;194;g355a81601f4_0_21"/>
            <p:cNvSpPr/>
            <p:nvPr/>
          </p:nvSpPr>
          <p:spPr>
            <a:xfrm>
              <a:off x="8663702" y="163550"/>
              <a:ext cx="3356555" cy="1718100"/>
            </a:xfrm>
            <a:prstGeom prst="roundRect">
              <a:avLst>
                <a:gd name="adj" fmla="val 16667"/>
              </a:avLst>
            </a:prstGeom>
            <a:solidFill>
              <a:schemeClr val="lt1"/>
            </a:solidFill>
            <a:ln>
              <a:noFill/>
            </a:ln>
            <a:effectLst>
              <a:outerShdw blurRad="165100" dist="139700" dir="2700000" sx="101000" sy="101000" algn="tl" rotWithShape="0">
                <a:srgbClr val="000000">
                  <a:alpha val="941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95" name="Google Shape;195;g355a81601f4_0_21"/>
            <p:cNvSpPr txBox="1"/>
            <p:nvPr/>
          </p:nvSpPr>
          <p:spPr>
            <a:xfrm>
              <a:off x="8770577" y="1198707"/>
              <a:ext cx="3142899"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nl-NL" sz="1800" b="1" i="0" u="none" strike="noStrike" cap="none">
                  <a:solidFill>
                    <a:schemeClr val="dk1"/>
                  </a:solidFill>
                  <a:latin typeface="Raleway"/>
                  <a:ea typeface="Raleway"/>
                  <a:cs typeface="Raleway"/>
                  <a:sym typeface="Raleway"/>
                </a:rPr>
                <a:t>Overige activiteiten</a:t>
              </a:r>
              <a:endParaRPr sz="1800" b="1" i="0" u="none" strike="noStrike" cap="none">
                <a:solidFill>
                  <a:schemeClr val="dk1"/>
                </a:solidFill>
                <a:latin typeface="Raleway"/>
                <a:ea typeface="Raleway"/>
                <a:cs typeface="Raleway"/>
                <a:sym typeface="Raleway"/>
              </a:endParaRPr>
            </a:p>
          </p:txBody>
        </p:sp>
        <p:pic>
          <p:nvPicPr>
            <p:cNvPr id="196" name="Google Shape;196;g355a81601f4_0_21" title="group (1).png"/>
            <p:cNvPicPr preferRelativeResize="0"/>
            <p:nvPr/>
          </p:nvPicPr>
          <p:blipFill rotWithShape="1">
            <a:blip r:embed="rId4">
              <a:alphaModFix/>
            </a:blip>
            <a:srcRect/>
            <a:stretch/>
          </p:blipFill>
          <p:spPr>
            <a:xfrm>
              <a:off x="9939075" y="348600"/>
              <a:ext cx="805800" cy="805800"/>
            </a:xfrm>
            <a:prstGeom prst="rect">
              <a:avLst/>
            </a:prstGeom>
            <a:noFill/>
            <a:ln>
              <a:noFill/>
            </a:ln>
          </p:spPr>
        </p:pic>
      </p:grpSp>
      <p:sp>
        <p:nvSpPr>
          <p:cNvPr id="197" name="Google Shape;197;g355a81601f4_0_21"/>
          <p:cNvSpPr txBox="1"/>
          <p:nvPr/>
        </p:nvSpPr>
        <p:spPr>
          <a:xfrm>
            <a:off x="610475" y="1743825"/>
            <a:ext cx="9477600" cy="1718100"/>
          </a:xfrm>
          <a:prstGeom prst="rect">
            <a:avLst/>
          </a:prstGeom>
          <a:noFill/>
          <a:ln>
            <a:noFill/>
          </a:ln>
        </p:spPr>
        <p:txBody>
          <a:bodyPr spcFirstLastPara="1" wrap="square" lIns="91425" tIns="91425" rIns="91425" bIns="91425" anchor="t" anchorCtr="0">
            <a:noAutofit/>
          </a:bodyPr>
          <a:lstStyle/>
          <a:p>
            <a:pPr marL="0" lvl="0" indent="0" algn="l" rtl="0">
              <a:lnSpc>
                <a:spcPct val="107916"/>
              </a:lnSpc>
              <a:spcBef>
                <a:spcPts val="0"/>
              </a:spcBef>
              <a:spcAft>
                <a:spcPts val="0"/>
              </a:spcAft>
              <a:buClr>
                <a:schemeClr val="dk1"/>
              </a:buClr>
              <a:buSzPts val="1100"/>
              <a:buFont typeface="Arial"/>
              <a:buNone/>
            </a:pPr>
            <a:r>
              <a:rPr lang="nl-NL" sz="1800" b="1">
                <a:solidFill>
                  <a:schemeClr val="dk1"/>
                </a:solidFill>
                <a:latin typeface="Raleway"/>
                <a:ea typeface="Raleway"/>
                <a:cs typeface="Raleway"/>
                <a:sym typeface="Raleway"/>
              </a:rPr>
              <a:t>Aanstormende Denkers (voor scholieren en studenten)</a:t>
            </a:r>
            <a:endParaRPr sz="1800" b="1">
              <a:solidFill>
                <a:schemeClr val="dk1"/>
              </a:solidFill>
              <a:latin typeface="Raleway"/>
              <a:ea typeface="Raleway"/>
              <a:cs typeface="Raleway"/>
              <a:sym typeface="Raleway"/>
            </a:endParaRPr>
          </a:p>
          <a:p>
            <a:pPr marL="0" lvl="0" indent="0" algn="l" rtl="0">
              <a:lnSpc>
                <a:spcPct val="107916"/>
              </a:lnSpc>
              <a:spcBef>
                <a:spcPts val="800"/>
              </a:spcBef>
              <a:spcAft>
                <a:spcPts val="0"/>
              </a:spcAft>
              <a:buClr>
                <a:schemeClr val="dk1"/>
              </a:buClr>
              <a:buSzPts val="1100"/>
              <a:buFont typeface="Arial"/>
              <a:buNone/>
            </a:pPr>
            <a:r>
              <a:rPr lang="nl-NL" sz="1800">
                <a:solidFill>
                  <a:schemeClr val="dk1"/>
                </a:solidFill>
                <a:latin typeface="Raleway"/>
                <a:ea typeface="Raleway"/>
                <a:cs typeface="Raleway"/>
                <a:sym typeface="Raleway"/>
              </a:rPr>
              <a:t>Het programma Aanstormende Denkers kent twee varianten: een variant in Utrecht op de maandag en een online variant op de dinsdag. Dit programma is bedoeld voor leerlingen aan het eind van de middelbare school of beginnende studenten. Onder leiding van Niko Schonebaum lezen en bespreken de deelnemers iedere week een belangrijke tekst. Onder anderen Aristoteles, Plato en Shakespeare zijn al de revue gepasseerd. </a:t>
            </a:r>
            <a:endParaRPr sz="1800">
              <a:solidFill>
                <a:schemeClr val="dk1"/>
              </a:solidFill>
              <a:latin typeface="Raleway"/>
              <a:ea typeface="Raleway"/>
              <a:cs typeface="Raleway"/>
              <a:sym typeface="Raleway"/>
            </a:endParaRPr>
          </a:p>
          <a:p>
            <a:pPr marL="0" lvl="0" indent="0" algn="l" rtl="0">
              <a:lnSpc>
                <a:spcPct val="107916"/>
              </a:lnSpc>
              <a:spcBef>
                <a:spcPts val="800"/>
              </a:spcBef>
              <a:spcAft>
                <a:spcPts val="0"/>
              </a:spcAft>
              <a:buClr>
                <a:schemeClr val="dk1"/>
              </a:buClr>
              <a:buSzPts val="1100"/>
              <a:buFont typeface="Arial"/>
              <a:buNone/>
            </a:pPr>
            <a:endParaRPr sz="1800">
              <a:solidFill>
                <a:schemeClr val="dk1"/>
              </a:solidFill>
              <a:latin typeface="Raleway"/>
              <a:ea typeface="Raleway"/>
              <a:cs typeface="Raleway"/>
              <a:sym typeface="Raleway"/>
            </a:endParaRPr>
          </a:p>
          <a:p>
            <a:pPr marL="0" lvl="0" indent="0" algn="l" rtl="0">
              <a:lnSpc>
                <a:spcPct val="107916"/>
              </a:lnSpc>
              <a:spcBef>
                <a:spcPts val="800"/>
              </a:spcBef>
              <a:spcAft>
                <a:spcPts val="0"/>
              </a:spcAft>
              <a:buClr>
                <a:schemeClr val="dk1"/>
              </a:buClr>
              <a:buSzPts val="1100"/>
              <a:buFont typeface="Arial"/>
              <a:buNone/>
            </a:pPr>
            <a:r>
              <a:rPr lang="nl-NL" sz="1800" b="1">
                <a:solidFill>
                  <a:schemeClr val="dk1"/>
                </a:solidFill>
                <a:latin typeface="Raleway"/>
                <a:ea typeface="Raleway"/>
                <a:cs typeface="Raleway"/>
                <a:sym typeface="Raleway"/>
              </a:rPr>
              <a:t>Donkere dagen, lichte lessen (voor alle belangstellenden)</a:t>
            </a:r>
            <a:endParaRPr sz="1800" b="1">
              <a:solidFill>
                <a:schemeClr val="dk1"/>
              </a:solidFill>
              <a:latin typeface="Raleway"/>
              <a:ea typeface="Raleway"/>
              <a:cs typeface="Raleway"/>
              <a:sym typeface="Raleway"/>
            </a:endParaRPr>
          </a:p>
          <a:p>
            <a:pPr marL="0" lvl="0" indent="0" algn="l" rtl="0">
              <a:lnSpc>
                <a:spcPct val="107916"/>
              </a:lnSpc>
              <a:spcBef>
                <a:spcPts val="800"/>
              </a:spcBef>
              <a:spcAft>
                <a:spcPts val="800"/>
              </a:spcAft>
              <a:buClr>
                <a:schemeClr val="dk1"/>
              </a:buClr>
              <a:buSzPts val="1100"/>
              <a:buFont typeface="Arial"/>
              <a:buNone/>
            </a:pPr>
            <a:r>
              <a:rPr lang="nl-NL" sz="1800">
                <a:solidFill>
                  <a:schemeClr val="dk1"/>
                </a:solidFill>
                <a:latin typeface="Raleway"/>
                <a:ea typeface="Raleway"/>
                <a:cs typeface="Raleway"/>
                <a:sym typeface="Raleway"/>
              </a:rPr>
              <a:t>In de winter van 2024 hebben we weer vier gratis, online colleges verzorgd voor iedereen die daar belangstelling voor had, van oude bekenden tot mensen die kennis wilden maken met Landmerk. We lazen onder meer een stuk van Shakespeare en delen van de Federalist Papers.</a:t>
            </a:r>
            <a:endParaRPr sz="280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8"/>
          <p:cNvSpPr/>
          <p:nvPr/>
        </p:nvSpPr>
        <p:spPr>
          <a:xfrm>
            <a:off x="0" y="17500"/>
            <a:ext cx="12192000" cy="6858000"/>
          </a:xfrm>
          <a:prstGeom prst="rect">
            <a:avLst/>
          </a:prstGeom>
          <a:gradFill>
            <a:gsLst>
              <a:gs pos="0">
                <a:srgbClr val="DFEFF6"/>
              </a:gs>
              <a:gs pos="18000">
                <a:srgbClr val="DFEFF6"/>
              </a:gs>
              <a:gs pos="100000">
                <a:schemeClr val="lt1"/>
              </a:gs>
            </a:gsLst>
            <a:lin ang="13500000" scaled="0"/>
          </a:gra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nl-NL" sz="1800" b="0" i="0" u="none" strike="noStrike" cap="none">
                <a:solidFill>
                  <a:schemeClr val="lt1"/>
                </a:solidFill>
                <a:latin typeface="Arial"/>
                <a:ea typeface="Arial"/>
                <a:cs typeface="Arial"/>
                <a:sym typeface="Arial"/>
              </a:rPr>
              <a:t> </a:t>
            </a:r>
            <a:endParaRPr sz="1800" b="0" i="0" u="none" strike="noStrike" cap="none">
              <a:solidFill>
                <a:schemeClr val="lt1"/>
              </a:solidFill>
              <a:latin typeface="Arial"/>
              <a:ea typeface="Arial"/>
              <a:cs typeface="Arial"/>
              <a:sym typeface="Arial"/>
            </a:endParaRPr>
          </a:p>
        </p:txBody>
      </p:sp>
      <p:sp>
        <p:nvSpPr>
          <p:cNvPr id="203" name="Google Shape;203;p8"/>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4" name="Google Shape;204;p8"/>
          <p:cNvSpPr/>
          <p:nvPr/>
        </p:nvSpPr>
        <p:spPr>
          <a:xfrm>
            <a:off x="0" y="0"/>
            <a:ext cx="12192000" cy="805932"/>
          </a:xfrm>
          <a:prstGeom prst="rect">
            <a:avLst/>
          </a:prstGeom>
          <a:gradFill>
            <a:gsLst>
              <a:gs pos="0">
                <a:srgbClr val="156076"/>
              </a:gs>
              <a:gs pos="22000">
                <a:srgbClr val="156076"/>
              </a:gs>
              <a:gs pos="100000">
                <a:srgbClr val="55A4BB"/>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205" name="Google Shape;205;p8"/>
          <p:cNvPicPr preferRelativeResize="0"/>
          <p:nvPr/>
        </p:nvPicPr>
        <p:blipFill rotWithShape="1">
          <a:blip r:embed="rId3">
            <a:alphaModFix/>
          </a:blip>
          <a:srcRect/>
          <a:stretch/>
        </p:blipFill>
        <p:spPr>
          <a:xfrm>
            <a:off x="851845" y="110196"/>
            <a:ext cx="1178823" cy="557190"/>
          </a:xfrm>
          <a:prstGeom prst="rect">
            <a:avLst/>
          </a:prstGeom>
          <a:noFill/>
          <a:ln>
            <a:noFill/>
          </a:ln>
        </p:spPr>
      </p:pic>
      <p:sp>
        <p:nvSpPr>
          <p:cNvPr id="206" name="Google Shape;206;p8"/>
          <p:cNvSpPr/>
          <p:nvPr/>
        </p:nvSpPr>
        <p:spPr>
          <a:xfrm>
            <a:off x="2237509" y="110196"/>
            <a:ext cx="36000" cy="557190"/>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07" name="Google Shape;207;p8"/>
          <p:cNvSpPr txBox="1"/>
          <p:nvPr/>
        </p:nvSpPr>
        <p:spPr>
          <a:xfrm>
            <a:off x="2438400" y="158686"/>
            <a:ext cx="3822491"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nl-NL" sz="2400" b="1" i="0" u="none" strike="noStrike" cap="none">
                <a:solidFill>
                  <a:schemeClr val="lt1"/>
                </a:solidFill>
                <a:latin typeface="Raleway"/>
                <a:ea typeface="Raleway"/>
                <a:cs typeface="Raleway"/>
                <a:sym typeface="Raleway"/>
              </a:rPr>
              <a:t>Beurzen</a:t>
            </a:r>
            <a:endParaRPr sz="2400" b="1" i="0" u="none" strike="noStrike" cap="none">
              <a:solidFill>
                <a:schemeClr val="lt1"/>
              </a:solidFill>
              <a:latin typeface="Raleway"/>
              <a:ea typeface="Raleway"/>
              <a:cs typeface="Raleway"/>
              <a:sym typeface="Raleway"/>
            </a:endParaRPr>
          </a:p>
        </p:txBody>
      </p:sp>
      <p:grpSp>
        <p:nvGrpSpPr>
          <p:cNvPr id="208" name="Google Shape;208;p8"/>
          <p:cNvGrpSpPr/>
          <p:nvPr/>
        </p:nvGrpSpPr>
        <p:grpSpPr>
          <a:xfrm>
            <a:off x="8552181" y="235627"/>
            <a:ext cx="3356400" cy="1718100"/>
            <a:chOff x="8722581" y="2226502"/>
            <a:chExt cx="3356400" cy="1718100"/>
          </a:xfrm>
        </p:grpSpPr>
        <p:sp>
          <p:nvSpPr>
            <p:cNvPr id="209" name="Google Shape;209;p8"/>
            <p:cNvSpPr/>
            <p:nvPr/>
          </p:nvSpPr>
          <p:spPr>
            <a:xfrm>
              <a:off x="8722581" y="2226502"/>
              <a:ext cx="3356400" cy="1718100"/>
            </a:xfrm>
            <a:prstGeom prst="roundRect">
              <a:avLst>
                <a:gd name="adj" fmla="val 16667"/>
              </a:avLst>
            </a:prstGeom>
            <a:solidFill>
              <a:schemeClr val="lt1"/>
            </a:solidFill>
            <a:ln>
              <a:noFill/>
            </a:ln>
            <a:effectLst>
              <a:outerShdw blurRad="165100" dist="139700" dir="2700000" sx="101000" sy="101000" algn="tl" rotWithShape="0">
                <a:srgbClr val="000000">
                  <a:alpha val="941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10" name="Google Shape;210;p8"/>
            <p:cNvSpPr txBox="1"/>
            <p:nvPr/>
          </p:nvSpPr>
          <p:spPr>
            <a:xfrm>
              <a:off x="9418775" y="3367321"/>
              <a:ext cx="20643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nl-NL" sz="1800" b="1" i="0" u="none" strike="noStrike" cap="none">
                  <a:solidFill>
                    <a:schemeClr val="dk1"/>
                  </a:solidFill>
                  <a:latin typeface="Raleway"/>
                  <a:ea typeface="Raleway"/>
                  <a:cs typeface="Raleway"/>
                  <a:sym typeface="Raleway"/>
                </a:rPr>
                <a:t>Beurzen</a:t>
              </a:r>
              <a:endParaRPr sz="1800" b="1" i="0" u="none" strike="noStrike" cap="none">
                <a:solidFill>
                  <a:schemeClr val="dk1"/>
                </a:solidFill>
                <a:latin typeface="Raleway"/>
                <a:ea typeface="Raleway"/>
                <a:cs typeface="Raleway"/>
                <a:sym typeface="Raleway"/>
              </a:endParaRPr>
            </a:p>
          </p:txBody>
        </p:sp>
        <p:pic>
          <p:nvPicPr>
            <p:cNvPr id="211" name="Google Shape;211;p8" descr="Munten silhouet"/>
            <p:cNvPicPr preferRelativeResize="0"/>
            <p:nvPr/>
          </p:nvPicPr>
          <p:blipFill rotWithShape="1">
            <a:blip r:embed="rId4">
              <a:alphaModFix/>
            </a:blip>
            <a:srcRect/>
            <a:stretch/>
          </p:blipFill>
          <p:spPr>
            <a:xfrm>
              <a:off x="10062508" y="2590488"/>
              <a:ext cx="776830" cy="776830"/>
            </a:xfrm>
            <a:prstGeom prst="rect">
              <a:avLst/>
            </a:prstGeom>
            <a:noFill/>
            <a:ln>
              <a:noFill/>
            </a:ln>
          </p:spPr>
        </p:pic>
      </p:grpSp>
      <p:sp>
        <p:nvSpPr>
          <p:cNvPr id="212" name="Google Shape;212;p8"/>
          <p:cNvSpPr txBox="1"/>
          <p:nvPr/>
        </p:nvSpPr>
        <p:spPr>
          <a:xfrm>
            <a:off x="772875" y="2210000"/>
            <a:ext cx="7111800" cy="1760400"/>
          </a:xfrm>
          <a:prstGeom prst="rect">
            <a:avLst/>
          </a:prstGeom>
          <a:noFill/>
          <a:ln>
            <a:noFill/>
          </a:ln>
        </p:spPr>
        <p:txBody>
          <a:bodyPr spcFirstLastPara="1" wrap="square" lIns="91425" tIns="91425" rIns="91425" bIns="91425" anchor="t" anchorCtr="0">
            <a:spAutoFit/>
          </a:bodyPr>
          <a:lstStyle/>
          <a:p>
            <a:pPr marL="0" lvl="0" indent="0" algn="l" rtl="0">
              <a:lnSpc>
                <a:spcPct val="107916"/>
              </a:lnSpc>
              <a:spcBef>
                <a:spcPts val="0"/>
              </a:spcBef>
              <a:spcAft>
                <a:spcPts val="0"/>
              </a:spcAft>
              <a:buClr>
                <a:schemeClr val="dk1"/>
              </a:buClr>
              <a:buSzPts val="1100"/>
              <a:buFont typeface="Arial"/>
              <a:buNone/>
            </a:pPr>
            <a:r>
              <a:rPr lang="nl-NL" sz="1800" b="1">
                <a:solidFill>
                  <a:schemeClr val="dk1"/>
                </a:solidFill>
                <a:latin typeface="Raleway"/>
                <a:ea typeface="Raleway"/>
                <a:cs typeface="Raleway"/>
                <a:sym typeface="Raleway"/>
              </a:rPr>
              <a:t>Beurzen in 2024</a:t>
            </a:r>
            <a:endParaRPr sz="1800" b="1">
              <a:solidFill>
                <a:schemeClr val="dk1"/>
              </a:solidFill>
              <a:latin typeface="Raleway"/>
              <a:ea typeface="Raleway"/>
              <a:cs typeface="Raleway"/>
              <a:sym typeface="Raleway"/>
            </a:endParaRPr>
          </a:p>
          <a:p>
            <a:pPr marL="0" lvl="0" indent="0" algn="l" rtl="0">
              <a:lnSpc>
                <a:spcPct val="107916"/>
              </a:lnSpc>
              <a:spcBef>
                <a:spcPts val="800"/>
              </a:spcBef>
              <a:spcAft>
                <a:spcPts val="800"/>
              </a:spcAft>
              <a:buClr>
                <a:schemeClr val="dk1"/>
              </a:buClr>
              <a:buSzPts val="1100"/>
              <a:buFont typeface="Arial"/>
              <a:buNone/>
            </a:pPr>
            <a:r>
              <a:rPr lang="nl-NL" sz="1800">
                <a:solidFill>
                  <a:schemeClr val="dk1"/>
                </a:solidFill>
                <a:latin typeface="Raleway"/>
                <a:ea typeface="Raleway"/>
                <a:cs typeface="Raleway"/>
                <a:sym typeface="Raleway"/>
              </a:rPr>
              <a:t>Stichting Landmerk heeft in 2024 haar werkzaamheden uitgebreid met het verstrekken van beurzen aan studenten die elders dan bij Stichting Landmerk zich verder willen verdiepen in de </a:t>
            </a:r>
            <a:r>
              <a:rPr lang="nl-NL" sz="1800" i="1">
                <a:solidFill>
                  <a:schemeClr val="dk1"/>
                </a:solidFill>
                <a:latin typeface="Raleway"/>
                <a:ea typeface="Raleway"/>
                <a:cs typeface="Raleway"/>
                <a:sym typeface="Raleway"/>
              </a:rPr>
              <a:t>liberal arts</a:t>
            </a:r>
            <a:r>
              <a:rPr lang="nl-NL" sz="1800">
                <a:solidFill>
                  <a:schemeClr val="dk1"/>
                </a:solidFill>
                <a:latin typeface="Raleway"/>
                <a:ea typeface="Raleway"/>
                <a:cs typeface="Raleway"/>
                <a:sym typeface="Raleway"/>
              </a:rPr>
              <a:t>. In 2024 hebben wij reeds 73 beurzen verstrekt. </a:t>
            </a:r>
            <a:endParaRPr sz="1800" i="0" u="none" strike="noStrike" cap="none">
              <a:solidFill>
                <a:schemeClr val="dk1"/>
              </a:solidFill>
              <a:latin typeface="Raleway"/>
              <a:ea typeface="Raleway"/>
              <a:cs typeface="Raleway"/>
              <a:sym typeface="Raleway"/>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10"/>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8" name="Google Shape;218;p10"/>
          <p:cNvSpPr/>
          <p:nvPr/>
        </p:nvSpPr>
        <p:spPr>
          <a:xfrm>
            <a:off x="0" y="0"/>
            <a:ext cx="12192000" cy="6858000"/>
          </a:xfrm>
          <a:prstGeom prst="rect">
            <a:avLst/>
          </a:prstGeom>
          <a:gradFill>
            <a:gsLst>
              <a:gs pos="0">
                <a:srgbClr val="156076"/>
              </a:gs>
              <a:gs pos="22000">
                <a:srgbClr val="156076"/>
              </a:gs>
              <a:gs pos="100000">
                <a:srgbClr val="55A4BB"/>
              </a:gs>
            </a:gsLst>
            <a:lin ang="2700000" scaled="0"/>
          </a:gra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219" name="Google Shape;219;p10"/>
          <p:cNvPicPr preferRelativeResize="0"/>
          <p:nvPr/>
        </p:nvPicPr>
        <p:blipFill rotWithShape="1">
          <a:blip r:embed="rId3">
            <a:alphaModFix/>
          </a:blip>
          <a:srcRect l="8066" r="8064"/>
          <a:stretch/>
        </p:blipFill>
        <p:spPr>
          <a:xfrm>
            <a:off x="5308600" y="-1"/>
            <a:ext cx="8627532" cy="6858001"/>
          </a:xfrm>
          <a:prstGeom prst="parallelogram">
            <a:avLst>
              <a:gd name="adj" fmla="val 25000"/>
            </a:avLst>
          </a:prstGeom>
          <a:noFill/>
          <a:ln>
            <a:noFill/>
          </a:ln>
        </p:spPr>
      </p:pic>
      <p:sp>
        <p:nvSpPr>
          <p:cNvPr id="220" name="Google Shape;220;p10"/>
          <p:cNvSpPr/>
          <p:nvPr/>
        </p:nvSpPr>
        <p:spPr>
          <a:xfrm>
            <a:off x="985428" y="1464896"/>
            <a:ext cx="4157133" cy="473273"/>
          </a:xfrm>
          <a:prstGeom prst="parallelogram">
            <a:avLst>
              <a:gd name="adj" fmla="val 25000"/>
            </a:avLst>
          </a:prstGeom>
          <a:solidFill>
            <a:srgbClr val="FFEE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221" name="Google Shape;221;p10"/>
          <p:cNvPicPr preferRelativeResize="0"/>
          <p:nvPr/>
        </p:nvPicPr>
        <p:blipFill rotWithShape="1">
          <a:blip r:embed="rId4">
            <a:alphaModFix/>
          </a:blip>
          <a:srcRect/>
          <a:stretch/>
        </p:blipFill>
        <p:spPr>
          <a:xfrm>
            <a:off x="10455999" y="90822"/>
            <a:ext cx="1625047" cy="1816485"/>
          </a:xfrm>
          <a:prstGeom prst="rect">
            <a:avLst/>
          </a:prstGeom>
          <a:noFill/>
          <a:ln>
            <a:noFill/>
          </a:ln>
        </p:spPr>
      </p:pic>
      <p:pic>
        <p:nvPicPr>
          <p:cNvPr id="222" name="Google Shape;222;p10"/>
          <p:cNvPicPr preferRelativeResize="0"/>
          <p:nvPr/>
        </p:nvPicPr>
        <p:blipFill rotWithShape="1">
          <a:blip r:embed="rId5">
            <a:alphaModFix/>
          </a:blip>
          <a:srcRect/>
          <a:stretch/>
        </p:blipFill>
        <p:spPr>
          <a:xfrm>
            <a:off x="874644" y="401151"/>
            <a:ext cx="1725915" cy="815782"/>
          </a:xfrm>
          <a:prstGeom prst="rect">
            <a:avLst/>
          </a:prstGeom>
          <a:noFill/>
          <a:ln>
            <a:noFill/>
          </a:ln>
        </p:spPr>
      </p:pic>
      <p:sp>
        <p:nvSpPr>
          <p:cNvPr id="223" name="Google Shape;223;p10"/>
          <p:cNvSpPr txBox="1"/>
          <p:nvPr/>
        </p:nvSpPr>
        <p:spPr>
          <a:xfrm>
            <a:off x="1163228" y="1524166"/>
            <a:ext cx="3962400"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nl-NL" sz="1800" b="1" i="1" u="none" strike="noStrike" cap="none">
                <a:solidFill>
                  <a:srgbClr val="115F75"/>
                </a:solidFill>
                <a:latin typeface="Nunito Sans"/>
                <a:ea typeface="Nunito Sans"/>
                <a:cs typeface="Nunito Sans"/>
                <a:sym typeface="Nunito Sans"/>
              </a:rPr>
              <a:t>Contactgegevens</a:t>
            </a:r>
            <a:endParaRPr sz="1800" b="1" i="1" u="none" strike="noStrike" cap="none">
              <a:solidFill>
                <a:srgbClr val="115F75"/>
              </a:solidFill>
              <a:latin typeface="Nunito Sans"/>
              <a:ea typeface="Nunito Sans"/>
              <a:cs typeface="Nunito Sans"/>
              <a:sym typeface="Nunito Sans"/>
            </a:endParaRPr>
          </a:p>
        </p:txBody>
      </p:sp>
      <p:sp>
        <p:nvSpPr>
          <p:cNvPr id="224" name="Google Shape;224;p10"/>
          <p:cNvSpPr/>
          <p:nvPr/>
        </p:nvSpPr>
        <p:spPr>
          <a:xfrm>
            <a:off x="874644" y="2147672"/>
            <a:ext cx="4669520" cy="1956209"/>
          </a:xfrm>
          <a:prstGeom prst="roundRect">
            <a:avLst>
              <a:gd name="adj" fmla="val 16667"/>
            </a:avLst>
          </a:prstGeom>
          <a:solidFill>
            <a:srgbClr val="FFEE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nl-NL" sz="1800" b="0" i="0" u="none" strike="noStrike" cap="none">
                <a:solidFill>
                  <a:srgbClr val="415674"/>
                </a:solidFill>
                <a:highlight>
                  <a:srgbClr val="FFEE00"/>
                </a:highlight>
                <a:latin typeface="Nunito Sans"/>
                <a:ea typeface="Nunito Sans"/>
                <a:cs typeface="Nunito Sans"/>
                <a:sym typeface="Nunito Sans"/>
              </a:rPr>
              <a:t>         Opgericht in 2014</a:t>
            </a:r>
            <a:br>
              <a:rPr lang="nl-NL" sz="1800" b="0" i="0" u="none" strike="noStrike" cap="none">
                <a:solidFill>
                  <a:srgbClr val="415674"/>
                </a:solidFill>
                <a:highlight>
                  <a:srgbClr val="FFEE00"/>
                </a:highlight>
                <a:latin typeface="Nunito Sans"/>
                <a:ea typeface="Nunito Sans"/>
                <a:cs typeface="Nunito Sans"/>
                <a:sym typeface="Nunito Sans"/>
              </a:rPr>
            </a:br>
            <a:endParaRPr sz="1800" b="0" i="0" u="none" strike="noStrike" cap="none">
              <a:solidFill>
                <a:srgbClr val="415674"/>
              </a:solidFill>
              <a:highlight>
                <a:srgbClr val="FFEE00"/>
              </a:highlight>
              <a:latin typeface="Nunito Sans"/>
              <a:ea typeface="Nunito Sans"/>
              <a:cs typeface="Nunito Sans"/>
              <a:sym typeface="Nunito Sans"/>
            </a:endParaRPr>
          </a:p>
          <a:p>
            <a:pPr marL="0" marR="0" lvl="0" indent="0" algn="l" rtl="0">
              <a:lnSpc>
                <a:spcPct val="100000"/>
              </a:lnSpc>
              <a:spcBef>
                <a:spcPts val="0"/>
              </a:spcBef>
              <a:spcAft>
                <a:spcPts val="0"/>
              </a:spcAft>
              <a:buClr>
                <a:srgbClr val="000000"/>
              </a:buClr>
              <a:buSzPts val="1800"/>
              <a:buFont typeface="Arial"/>
              <a:buNone/>
            </a:pPr>
            <a:r>
              <a:rPr lang="nl-NL" sz="1800" b="0" i="0" u="none" strike="noStrike" cap="none">
                <a:solidFill>
                  <a:srgbClr val="415674"/>
                </a:solidFill>
                <a:highlight>
                  <a:srgbClr val="FFEE00"/>
                </a:highlight>
                <a:latin typeface="Nunito Sans"/>
                <a:ea typeface="Nunito Sans"/>
                <a:cs typeface="Nunito Sans"/>
                <a:sym typeface="Nunito Sans"/>
              </a:rPr>
              <a:t>         Zie </a:t>
            </a:r>
            <a:r>
              <a:rPr lang="nl-NL" sz="1800" b="0" i="0" u="sng" strike="noStrike" cap="none">
                <a:solidFill>
                  <a:srgbClr val="415674"/>
                </a:solidFill>
                <a:highlight>
                  <a:srgbClr val="FFEE00"/>
                </a:highlight>
                <a:latin typeface="Nunito Sans"/>
                <a:ea typeface="Nunito Sans"/>
                <a:cs typeface="Nunito Sans"/>
                <a:sym typeface="Nunito Sans"/>
                <a:hlinkClick r:id="rId6">
                  <a:extLst>
                    <a:ext uri="{A12FA001-AC4F-418D-AE19-62706E023703}">
                      <ahyp:hlinkClr xmlns:ahyp="http://schemas.microsoft.com/office/drawing/2018/hyperlinkcolor" val="tx"/>
                    </a:ext>
                  </a:extLst>
                </a:hlinkClick>
              </a:rPr>
              <a:t>www.landmerk.nl</a:t>
            </a:r>
            <a:r>
              <a:rPr lang="nl-NL" sz="1800" b="0" i="0" u="none" strike="noStrike" cap="none">
                <a:solidFill>
                  <a:srgbClr val="415674"/>
                </a:solidFill>
                <a:highlight>
                  <a:srgbClr val="FFEE00"/>
                </a:highlight>
                <a:latin typeface="Nunito Sans"/>
                <a:ea typeface="Nunito Sans"/>
                <a:cs typeface="Nunito Sans"/>
                <a:sym typeface="Nunito Sans"/>
              </a:rPr>
              <a:t> voor meer info</a:t>
            </a:r>
            <a:br>
              <a:rPr lang="nl-NL" sz="1800" b="0" i="0" u="none" strike="noStrike" cap="none">
                <a:solidFill>
                  <a:srgbClr val="415674"/>
                </a:solidFill>
                <a:highlight>
                  <a:srgbClr val="FFEE00"/>
                </a:highlight>
                <a:latin typeface="Nunito Sans"/>
                <a:ea typeface="Nunito Sans"/>
                <a:cs typeface="Nunito Sans"/>
                <a:sym typeface="Nunito Sans"/>
              </a:rPr>
            </a:br>
            <a:endParaRPr sz="1800" b="0" i="0" u="none" strike="noStrike" cap="none">
              <a:solidFill>
                <a:srgbClr val="415674"/>
              </a:solidFill>
              <a:highlight>
                <a:srgbClr val="FFEE00"/>
              </a:highlight>
              <a:latin typeface="Nunito Sans"/>
              <a:ea typeface="Nunito Sans"/>
              <a:cs typeface="Nunito Sans"/>
              <a:sym typeface="Nunito Sans"/>
            </a:endParaRPr>
          </a:p>
          <a:p>
            <a:pPr marL="0" marR="0" lvl="0" indent="0" algn="l" rtl="0">
              <a:lnSpc>
                <a:spcPct val="100000"/>
              </a:lnSpc>
              <a:spcBef>
                <a:spcPts val="0"/>
              </a:spcBef>
              <a:spcAft>
                <a:spcPts val="0"/>
              </a:spcAft>
              <a:buClr>
                <a:srgbClr val="000000"/>
              </a:buClr>
              <a:buSzPts val="1800"/>
              <a:buFont typeface="Arial"/>
              <a:buNone/>
            </a:pPr>
            <a:r>
              <a:rPr lang="nl-NL" sz="1800" b="0" i="0" u="none" strike="noStrike" cap="none">
                <a:solidFill>
                  <a:srgbClr val="415674"/>
                </a:solidFill>
                <a:highlight>
                  <a:srgbClr val="FFEE00"/>
                </a:highlight>
                <a:latin typeface="Nunito Sans"/>
                <a:ea typeface="Nunito Sans"/>
                <a:cs typeface="Nunito Sans"/>
                <a:sym typeface="Nunito Sans"/>
              </a:rPr>
              <a:t>         contact@landmerk.nl</a:t>
            </a:r>
            <a:endParaRPr sz="1400" b="0" i="0" u="none" strike="noStrike" cap="none">
              <a:solidFill>
                <a:srgbClr val="000000"/>
              </a:solidFill>
              <a:latin typeface="Arial"/>
              <a:ea typeface="Arial"/>
              <a:cs typeface="Arial"/>
              <a:sym typeface="Arial"/>
            </a:endParaRPr>
          </a:p>
        </p:txBody>
      </p:sp>
      <p:pic>
        <p:nvPicPr>
          <p:cNvPr id="225" name="Google Shape;225;p10" descr="A blue line art of a building&#10;&#10;Description automatically generated"/>
          <p:cNvPicPr preferRelativeResize="0"/>
          <p:nvPr/>
        </p:nvPicPr>
        <p:blipFill rotWithShape="1">
          <a:blip r:embed="rId7">
            <a:alphaModFix/>
          </a:blip>
          <a:srcRect/>
          <a:stretch/>
        </p:blipFill>
        <p:spPr>
          <a:xfrm rot="185153">
            <a:off x="996888" y="2339933"/>
            <a:ext cx="437739" cy="437534"/>
          </a:xfrm>
          <a:prstGeom prst="rect">
            <a:avLst/>
          </a:prstGeom>
          <a:noFill/>
          <a:ln>
            <a:noFill/>
          </a:ln>
        </p:spPr>
      </p:pic>
      <p:pic>
        <p:nvPicPr>
          <p:cNvPr id="226" name="Google Shape;226;p10" descr="A blue and black globe&#10;&#10;Description automatically generated"/>
          <p:cNvPicPr preferRelativeResize="0"/>
          <p:nvPr/>
        </p:nvPicPr>
        <p:blipFill rotWithShape="1">
          <a:blip r:embed="rId8">
            <a:alphaModFix/>
          </a:blip>
          <a:srcRect/>
          <a:stretch/>
        </p:blipFill>
        <p:spPr>
          <a:xfrm rot="185153">
            <a:off x="994049" y="2912204"/>
            <a:ext cx="437534" cy="437534"/>
          </a:xfrm>
          <a:prstGeom prst="rect">
            <a:avLst/>
          </a:prstGeom>
          <a:noFill/>
          <a:ln>
            <a:noFill/>
          </a:ln>
        </p:spPr>
      </p:pic>
      <p:pic>
        <p:nvPicPr>
          <p:cNvPr id="227" name="Google Shape;227;p10" descr="A black and blue envelope&#10;&#10;Description automatically generated"/>
          <p:cNvPicPr preferRelativeResize="0"/>
          <p:nvPr/>
        </p:nvPicPr>
        <p:blipFill rotWithShape="1">
          <a:blip r:embed="rId9">
            <a:alphaModFix/>
          </a:blip>
          <a:srcRect/>
          <a:stretch/>
        </p:blipFill>
        <p:spPr>
          <a:xfrm rot="185153">
            <a:off x="996990" y="3553544"/>
            <a:ext cx="437534" cy="328253"/>
          </a:xfrm>
          <a:prstGeom prst="rect">
            <a:avLst/>
          </a:prstGeom>
          <a:noFill/>
          <a:ln>
            <a:noFill/>
          </a:ln>
        </p:spPr>
      </p:pic>
      <p:sp>
        <p:nvSpPr>
          <p:cNvPr id="228" name="Google Shape;228;p10"/>
          <p:cNvSpPr/>
          <p:nvPr/>
        </p:nvSpPr>
        <p:spPr>
          <a:xfrm>
            <a:off x="874644" y="4313384"/>
            <a:ext cx="4669520" cy="1644279"/>
          </a:xfrm>
          <a:prstGeom prst="roundRect">
            <a:avLst>
              <a:gd name="adj" fmla="val 16667"/>
            </a:avLst>
          </a:prstGeom>
          <a:solidFill>
            <a:srgbClr val="FFEE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nl-NL" sz="1800" b="0" i="0" u="none" strike="noStrike" cap="none">
                <a:solidFill>
                  <a:srgbClr val="415674"/>
                </a:solidFill>
                <a:latin typeface="Nunito Sans"/>
                <a:ea typeface="Nunito Sans"/>
                <a:cs typeface="Nunito Sans"/>
                <a:sym typeface="Nunito Sans"/>
              </a:rPr>
              <a:t>KVK-nr: 66148766</a:t>
            </a:r>
            <a:br>
              <a:rPr lang="nl-NL" sz="1800" b="0" i="0" u="none" strike="noStrike" cap="none">
                <a:solidFill>
                  <a:srgbClr val="415674"/>
                </a:solidFill>
                <a:latin typeface="Nunito Sans"/>
                <a:ea typeface="Nunito Sans"/>
                <a:cs typeface="Nunito Sans"/>
                <a:sym typeface="Nunito Sans"/>
              </a:rPr>
            </a:br>
            <a:br>
              <a:rPr lang="nl-NL" sz="1800" b="0" i="0" u="none" strike="noStrike" cap="none">
                <a:solidFill>
                  <a:schemeClr val="lt1"/>
                </a:solidFill>
                <a:latin typeface="Nunito Sans"/>
                <a:ea typeface="Nunito Sans"/>
                <a:cs typeface="Nunito Sans"/>
                <a:sym typeface="Nunito Sans"/>
              </a:rPr>
            </a:br>
            <a:r>
              <a:rPr lang="nl-NL" sz="1800" b="0" i="0" u="none" strike="noStrike" cap="none">
                <a:solidFill>
                  <a:srgbClr val="415674"/>
                </a:solidFill>
                <a:latin typeface="Nunito Sans"/>
                <a:ea typeface="Nunito Sans"/>
                <a:cs typeface="Nunito Sans"/>
                <a:sym typeface="Nunito Sans"/>
              </a:rPr>
              <a:t>RSIN: 856415911</a:t>
            </a:r>
            <a:br>
              <a:rPr lang="nl-NL" sz="1800" b="0" i="0" u="none" strike="noStrike" cap="none">
                <a:solidFill>
                  <a:srgbClr val="415674"/>
                </a:solidFill>
                <a:latin typeface="Nunito Sans"/>
                <a:ea typeface="Nunito Sans"/>
                <a:cs typeface="Nunito Sans"/>
                <a:sym typeface="Nunito Sans"/>
              </a:rPr>
            </a:br>
            <a:br>
              <a:rPr lang="nl-NL" sz="1800" b="0" i="0" u="none" strike="noStrike" cap="none">
                <a:solidFill>
                  <a:schemeClr val="lt1"/>
                </a:solidFill>
                <a:latin typeface="Nunito Sans"/>
                <a:ea typeface="Nunito Sans"/>
                <a:cs typeface="Nunito Sans"/>
                <a:sym typeface="Nunito Sans"/>
              </a:rPr>
            </a:br>
            <a:r>
              <a:rPr lang="nl-NL" sz="1800" b="0" i="0" u="none" strike="noStrike" cap="none">
                <a:solidFill>
                  <a:srgbClr val="415674"/>
                </a:solidFill>
                <a:latin typeface="Nunito Sans"/>
                <a:ea typeface="Nunito Sans"/>
                <a:cs typeface="Nunito Sans"/>
                <a:sym typeface="Nunito Sans"/>
              </a:rPr>
              <a:t>IBAN: NL86 INGB 0007 3977 29</a:t>
            </a:r>
            <a:endParaRPr sz="1800" b="0" i="0" u="none" strike="noStrike" cap="none">
              <a:solidFill>
                <a:srgbClr val="415674"/>
              </a:solidFill>
              <a:latin typeface="Nunito Sans"/>
              <a:ea typeface="Nunito Sans"/>
              <a:cs typeface="Nunito Sans"/>
              <a:sym typeface="Nunito Sans"/>
            </a:endParaRPr>
          </a:p>
        </p:txBody>
      </p:sp>
    </p:spTree>
  </p:cSld>
  <p:clrMapOvr>
    <a:masterClrMapping/>
  </p:clrMapOvr>
</p:sld>
</file>

<file path=ppt/theme/theme1.xml><?xml version="1.0" encoding="utf-8"?>
<a:theme xmlns:a="http://schemas.openxmlformats.org/drawingml/2006/main" name="Kantoorthema">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Breedbeeld</PresentationFormat>
  <Slides>10</Slides>
  <Notes>10</Notes>
  <HiddenSlides>0</HiddenSlides>
  <ScaleCrop>false</ScaleCrop>
  <HeadingPairs>
    <vt:vector size="4" baseType="variant">
      <vt:variant>
        <vt:lpstr>Thema</vt:lpstr>
      </vt:variant>
      <vt:variant>
        <vt:i4>1</vt:i4>
      </vt:variant>
      <vt:variant>
        <vt:lpstr>Diatitels</vt:lpstr>
      </vt:variant>
      <vt:variant>
        <vt:i4>10</vt:i4>
      </vt:variant>
    </vt:vector>
  </HeadingPairs>
  <TitlesOfParts>
    <vt:vector size="11" baseType="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Jordi Wiersma | Pascal Institute</dc:creator>
  <cp:revision>5</cp:revision>
  <dcterms:created xsi:type="dcterms:W3CDTF">2024-08-27T09:18:55Z</dcterms:created>
  <dcterms:modified xsi:type="dcterms:W3CDTF">2026-01-28T10:36:22Z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0x0101009140827D84A9D0488433342FB219DA65</vt:lpwstr>
  </property>
  <property fmtid="{D5CDD505-2E9C-101B-9397-08002B2CF9AE}" pid="3" name="MediaServiceImageTags">
    <vt:lpwstr/>
  </property>
</Properties>
</file>